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1" r:id="rId13"/>
    <p:sldId id="259" r:id="rId14"/>
    <p:sldId id="265" r:id="rId15"/>
    <p:sldId id="270" r:id="rId16"/>
    <p:sldId id="269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32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7BD3B-45E8-448E-A579-92187B3AAEC8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A38F0-0AA8-4F61-9624-723580B069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09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62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2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62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38F0-0AA8-4F61-9624-723580B069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6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9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8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9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9772B-436D-48F9-8D24-D16AABC3472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D33C-1D2A-45AE-A30A-C26127F487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2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7.png"/><Relationship Id="rId5" Type="http://schemas.openxmlformats.org/officeDocument/2006/relationships/image" Target="../media/image49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37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74.png"/><Relationship Id="rId5" Type="http://schemas.openxmlformats.org/officeDocument/2006/relationships/image" Target="../media/image35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9596" y="1124744"/>
            <a:ext cx="77614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Tight bounds </a:t>
            </a:r>
            <a:endParaRPr lang="en-US" sz="3400" b="1" dirty="0" smtClean="0">
              <a:solidFill>
                <a:schemeClr val="tx2"/>
              </a:solidFill>
            </a:endParaRPr>
          </a:p>
          <a:p>
            <a:r>
              <a:rPr lang="en-US" sz="3400" b="1" dirty="0" smtClean="0">
                <a:solidFill>
                  <a:schemeClr val="tx2"/>
                </a:solidFill>
              </a:rPr>
              <a:t>on </a:t>
            </a:r>
            <a:r>
              <a:rPr lang="en-US" sz="3400" b="1" dirty="0">
                <a:solidFill>
                  <a:schemeClr val="tx2"/>
                </a:solidFill>
              </a:rPr>
              <a:t>sparse perturbations of Markov Chains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9596" y="3026930"/>
            <a:ext cx="7665598" cy="1438857"/>
            <a:chOff x="709596" y="2848643"/>
            <a:chExt cx="7665598" cy="1438857"/>
          </a:xfrm>
        </p:grpSpPr>
        <p:sp>
          <p:nvSpPr>
            <p:cNvPr id="5" name="ZoneTexte 4"/>
            <p:cNvSpPr txBox="1"/>
            <p:nvPr/>
          </p:nvSpPr>
          <p:spPr>
            <a:xfrm>
              <a:off x="709596" y="2856339"/>
              <a:ext cx="2343398" cy="143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BE" dirty="0" smtClean="0">
                  <a:solidFill>
                    <a:schemeClr val="tx2"/>
                  </a:solidFill>
                </a:rPr>
                <a:t>Romain </a:t>
              </a:r>
              <a:r>
                <a:rPr lang="fr-BE" dirty="0" err="1" smtClean="0">
                  <a:solidFill>
                    <a:schemeClr val="tx2"/>
                  </a:solidFill>
                </a:rPr>
                <a:t>Hollanders</a:t>
              </a:r>
              <a:endParaRPr lang="fr-BE" dirty="0" smtClean="0">
                <a:solidFill>
                  <a:schemeClr val="tx2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fr-BE" dirty="0" smtClean="0">
                  <a:solidFill>
                    <a:schemeClr val="tx2"/>
                  </a:solidFill>
                </a:rPr>
                <a:t>Giacomo </a:t>
              </a:r>
              <a:r>
                <a:rPr lang="fr-BE" dirty="0" err="1" smtClean="0">
                  <a:solidFill>
                    <a:schemeClr val="tx2"/>
                  </a:solidFill>
                </a:rPr>
                <a:t>Como</a:t>
              </a:r>
              <a:endParaRPr lang="fr-BE" dirty="0" smtClean="0">
                <a:solidFill>
                  <a:schemeClr val="tx2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fr-BE" b="1" dirty="0" smtClean="0">
                  <a:solidFill>
                    <a:schemeClr val="tx2"/>
                  </a:solidFill>
                </a:rPr>
                <a:t>Jean-Charles </a:t>
              </a:r>
              <a:r>
                <a:rPr lang="fr-BE" b="1" dirty="0" err="1" smtClean="0">
                  <a:solidFill>
                    <a:schemeClr val="tx2"/>
                  </a:solidFill>
                </a:rPr>
                <a:t>Delvenne</a:t>
              </a:r>
              <a:endParaRPr lang="fr-BE" dirty="0" smtClean="0">
                <a:solidFill>
                  <a:schemeClr val="tx2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fr-BE" dirty="0" smtClean="0">
                  <a:solidFill>
                    <a:schemeClr val="tx2"/>
                  </a:solidFill>
                </a:rPr>
                <a:t>Raphaël </a:t>
              </a:r>
              <a:r>
                <a:rPr lang="fr-BE" dirty="0" err="1" smtClean="0">
                  <a:solidFill>
                    <a:schemeClr val="tx2"/>
                  </a:solidFill>
                </a:rPr>
                <a:t>Jungers</a:t>
              </a:r>
              <a:endParaRPr lang="fr-BE" dirty="0" smtClean="0">
                <a:solidFill>
                  <a:schemeClr val="tx2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489550" y="2848643"/>
              <a:ext cx="1885644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fr-BE" dirty="0" err="1" smtClean="0">
                  <a:solidFill>
                    <a:schemeClr val="tx2"/>
                  </a:solidFill>
                </a:rPr>
                <a:t>UCLouvain</a:t>
              </a:r>
              <a:endParaRPr lang="fr-BE" dirty="0" smtClean="0">
                <a:solidFill>
                  <a:schemeClr val="tx2"/>
                </a:solidFill>
              </a:endParaRPr>
            </a:p>
            <a:p>
              <a:pPr algn="r">
                <a:spcBef>
                  <a:spcPts val="600"/>
                </a:spcBef>
              </a:pPr>
              <a:r>
                <a:rPr lang="fr-BE" dirty="0" err="1" smtClean="0">
                  <a:solidFill>
                    <a:schemeClr val="tx2"/>
                  </a:solidFill>
                </a:rPr>
                <a:t>University</a:t>
              </a:r>
              <a:r>
                <a:rPr lang="fr-BE" dirty="0" smtClean="0">
                  <a:solidFill>
                    <a:schemeClr val="tx2"/>
                  </a:solidFill>
                </a:rPr>
                <a:t> of Lund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09596" y="5229200"/>
            <a:ext cx="16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chemeClr val="tx2"/>
                </a:solidFill>
              </a:rPr>
              <a:t>MTNS’2014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e 72"/>
          <p:cNvGrpSpPr/>
          <p:nvPr/>
        </p:nvGrpSpPr>
        <p:grpSpPr>
          <a:xfrm>
            <a:off x="1187624" y="3122238"/>
            <a:ext cx="504056" cy="504056"/>
            <a:chOff x="1691680" y="692696"/>
            <a:chExt cx="504056" cy="504056"/>
          </a:xfrm>
        </p:grpSpPr>
        <p:sp>
          <p:nvSpPr>
            <p:cNvPr id="74" name="Ellipse 73"/>
            <p:cNvSpPr/>
            <p:nvPr/>
          </p:nvSpPr>
          <p:spPr>
            <a:xfrm>
              <a:off x="1691680" y="692696"/>
              <a:ext cx="504056" cy="504056"/>
            </a:xfrm>
            <a:prstGeom prst="ellipse">
              <a:avLst/>
            </a:prstGeom>
            <a:solidFill>
              <a:srgbClr val="CDC32D">
                <a:alpha val="20000"/>
              </a:srgbClr>
            </a:solidFill>
            <a:ln>
              <a:solidFill>
                <a:srgbClr val="CDC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589">
              <a:off x="1787055" y="771246"/>
              <a:ext cx="313306" cy="346957"/>
            </a:xfrm>
            <a:prstGeom prst="rect">
              <a:avLst/>
            </a:prstGeom>
          </p:spPr>
        </p:pic>
      </p:grpSp>
      <p:grpSp>
        <p:nvGrpSpPr>
          <p:cNvPr id="70" name="Groupe 69"/>
          <p:cNvGrpSpPr/>
          <p:nvPr/>
        </p:nvGrpSpPr>
        <p:grpSpPr>
          <a:xfrm>
            <a:off x="2890654" y="4335654"/>
            <a:ext cx="504056" cy="504056"/>
            <a:chOff x="1691680" y="692696"/>
            <a:chExt cx="504056" cy="504056"/>
          </a:xfrm>
        </p:grpSpPr>
        <p:sp>
          <p:nvSpPr>
            <p:cNvPr id="71" name="Ellipse 70"/>
            <p:cNvSpPr/>
            <p:nvPr/>
          </p:nvSpPr>
          <p:spPr>
            <a:xfrm>
              <a:off x="1691680" y="692696"/>
              <a:ext cx="504056" cy="504056"/>
            </a:xfrm>
            <a:prstGeom prst="ellipse">
              <a:avLst/>
            </a:prstGeom>
            <a:solidFill>
              <a:srgbClr val="CDC32D">
                <a:alpha val="20000"/>
              </a:srgbClr>
            </a:solidFill>
            <a:ln>
              <a:solidFill>
                <a:srgbClr val="CDC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589">
              <a:off x="1787055" y="771246"/>
              <a:ext cx="313306" cy="346957"/>
            </a:xfrm>
            <a:prstGeom prst="rect">
              <a:avLst/>
            </a:prstGeom>
          </p:spPr>
        </p:pic>
      </p:grpSp>
      <p:grpSp>
        <p:nvGrpSpPr>
          <p:cNvPr id="76" name="Groupe 75"/>
          <p:cNvGrpSpPr/>
          <p:nvPr/>
        </p:nvGrpSpPr>
        <p:grpSpPr>
          <a:xfrm>
            <a:off x="5256664" y="4752363"/>
            <a:ext cx="504056" cy="504056"/>
            <a:chOff x="1691680" y="692696"/>
            <a:chExt cx="504056" cy="504056"/>
          </a:xfrm>
        </p:grpSpPr>
        <p:sp>
          <p:nvSpPr>
            <p:cNvPr id="77" name="Ellipse 76"/>
            <p:cNvSpPr/>
            <p:nvPr/>
          </p:nvSpPr>
          <p:spPr>
            <a:xfrm>
              <a:off x="1691680" y="692696"/>
              <a:ext cx="504056" cy="504056"/>
            </a:xfrm>
            <a:prstGeom prst="ellipse">
              <a:avLst/>
            </a:prstGeom>
            <a:solidFill>
              <a:srgbClr val="CDC32D">
                <a:alpha val="20000"/>
              </a:srgbClr>
            </a:solidFill>
            <a:ln>
              <a:solidFill>
                <a:srgbClr val="CDC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589">
              <a:off x="1787055" y="771246"/>
              <a:ext cx="313306" cy="346957"/>
            </a:xfrm>
            <a:prstGeom prst="rect">
              <a:avLst/>
            </a:prstGeom>
          </p:spPr>
        </p:pic>
      </p:grpSp>
      <p:grpSp>
        <p:nvGrpSpPr>
          <p:cNvPr id="79" name="Groupe 78"/>
          <p:cNvGrpSpPr/>
          <p:nvPr/>
        </p:nvGrpSpPr>
        <p:grpSpPr>
          <a:xfrm>
            <a:off x="7474652" y="4255864"/>
            <a:ext cx="504056" cy="504056"/>
            <a:chOff x="1691680" y="692696"/>
            <a:chExt cx="504056" cy="504056"/>
          </a:xfrm>
        </p:grpSpPr>
        <p:sp>
          <p:nvSpPr>
            <p:cNvPr id="80" name="Ellipse 79"/>
            <p:cNvSpPr/>
            <p:nvPr/>
          </p:nvSpPr>
          <p:spPr>
            <a:xfrm>
              <a:off x="1691680" y="692696"/>
              <a:ext cx="504056" cy="504056"/>
            </a:xfrm>
            <a:prstGeom prst="ellipse">
              <a:avLst/>
            </a:prstGeom>
            <a:solidFill>
              <a:srgbClr val="CDC32D">
                <a:alpha val="20000"/>
              </a:srgbClr>
            </a:solidFill>
            <a:ln>
              <a:solidFill>
                <a:srgbClr val="CDC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589">
              <a:off x="1787055" y="771246"/>
              <a:ext cx="313306" cy="346957"/>
            </a:xfrm>
            <a:prstGeom prst="rect">
              <a:avLst/>
            </a:prstGeom>
          </p:spPr>
        </p:pic>
      </p:grpSp>
      <p:grpSp>
        <p:nvGrpSpPr>
          <p:cNvPr id="82" name="Groupe 81"/>
          <p:cNvGrpSpPr/>
          <p:nvPr/>
        </p:nvGrpSpPr>
        <p:grpSpPr>
          <a:xfrm>
            <a:off x="7338060" y="2524894"/>
            <a:ext cx="504056" cy="504056"/>
            <a:chOff x="1691680" y="692696"/>
            <a:chExt cx="504056" cy="504056"/>
          </a:xfrm>
        </p:grpSpPr>
        <p:sp>
          <p:nvSpPr>
            <p:cNvPr id="83" name="Ellipse 82"/>
            <p:cNvSpPr/>
            <p:nvPr/>
          </p:nvSpPr>
          <p:spPr>
            <a:xfrm>
              <a:off x="1691680" y="692696"/>
              <a:ext cx="504056" cy="504056"/>
            </a:xfrm>
            <a:prstGeom prst="ellipse">
              <a:avLst/>
            </a:prstGeom>
            <a:solidFill>
              <a:srgbClr val="CDC32D">
                <a:alpha val="20000"/>
              </a:srgbClr>
            </a:solidFill>
            <a:ln>
              <a:solidFill>
                <a:srgbClr val="CDC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Imag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589">
              <a:off x="1787055" y="771246"/>
              <a:ext cx="313306" cy="346957"/>
            </a:xfrm>
            <a:prstGeom prst="rect">
              <a:avLst/>
            </a:prstGeom>
          </p:spPr>
        </p:pic>
      </p:grpSp>
      <p:grpSp>
        <p:nvGrpSpPr>
          <p:cNvPr id="88" name="Groupe 87"/>
          <p:cNvGrpSpPr/>
          <p:nvPr/>
        </p:nvGrpSpPr>
        <p:grpSpPr>
          <a:xfrm>
            <a:off x="5260011" y="1564774"/>
            <a:ext cx="504056" cy="504056"/>
            <a:chOff x="1691680" y="692696"/>
            <a:chExt cx="504056" cy="504056"/>
          </a:xfrm>
        </p:grpSpPr>
        <p:sp>
          <p:nvSpPr>
            <p:cNvPr id="89" name="Ellipse 88"/>
            <p:cNvSpPr/>
            <p:nvPr/>
          </p:nvSpPr>
          <p:spPr>
            <a:xfrm>
              <a:off x="1691680" y="692696"/>
              <a:ext cx="504056" cy="504056"/>
            </a:xfrm>
            <a:prstGeom prst="ellipse">
              <a:avLst/>
            </a:prstGeom>
            <a:solidFill>
              <a:srgbClr val="CDC32D">
                <a:alpha val="20000"/>
              </a:srgbClr>
            </a:solidFill>
            <a:ln>
              <a:solidFill>
                <a:srgbClr val="CDC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589">
              <a:off x="1787055" y="771246"/>
              <a:ext cx="313306" cy="346957"/>
            </a:xfrm>
            <a:prstGeom prst="rect">
              <a:avLst/>
            </a:prstGeom>
          </p:spPr>
        </p:pic>
      </p:grpSp>
      <p:grpSp>
        <p:nvGrpSpPr>
          <p:cNvPr id="85" name="Groupe 84"/>
          <p:cNvGrpSpPr/>
          <p:nvPr/>
        </p:nvGrpSpPr>
        <p:grpSpPr>
          <a:xfrm>
            <a:off x="2940555" y="1874520"/>
            <a:ext cx="504056" cy="504056"/>
            <a:chOff x="1691680" y="692696"/>
            <a:chExt cx="504056" cy="504056"/>
          </a:xfrm>
        </p:grpSpPr>
        <p:sp>
          <p:nvSpPr>
            <p:cNvPr id="86" name="Ellipse 85"/>
            <p:cNvSpPr/>
            <p:nvPr/>
          </p:nvSpPr>
          <p:spPr>
            <a:xfrm>
              <a:off x="1691680" y="692696"/>
              <a:ext cx="504056" cy="504056"/>
            </a:xfrm>
            <a:prstGeom prst="ellipse">
              <a:avLst/>
            </a:prstGeom>
            <a:solidFill>
              <a:srgbClr val="CDC32D">
                <a:alpha val="20000"/>
              </a:srgbClr>
            </a:solidFill>
            <a:ln>
              <a:solidFill>
                <a:srgbClr val="CDC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589">
              <a:off x="1787055" y="771246"/>
              <a:ext cx="313306" cy="346957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4696594" y="3178692"/>
            <a:ext cx="504056" cy="504056"/>
            <a:chOff x="1691680" y="692696"/>
            <a:chExt cx="504056" cy="504056"/>
          </a:xfrm>
        </p:grpSpPr>
        <p:sp>
          <p:nvSpPr>
            <p:cNvPr id="46" name="Ellipse 45"/>
            <p:cNvSpPr/>
            <p:nvPr/>
          </p:nvSpPr>
          <p:spPr>
            <a:xfrm>
              <a:off x="1691680" y="692696"/>
              <a:ext cx="504056" cy="504056"/>
            </a:xfrm>
            <a:prstGeom prst="ellipse">
              <a:avLst/>
            </a:prstGeom>
            <a:solidFill>
              <a:srgbClr val="CDC32D">
                <a:alpha val="20000"/>
              </a:srgbClr>
            </a:solidFill>
            <a:ln>
              <a:solidFill>
                <a:srgbClr val="CDC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04589">
              <a:off x="1787055" y="771246"/>
              <a:ext cx="313306" cy="346957"/>
            </a:xfrm>
            <a:prstGeom prst="rect">
              <a:avLst/>
            </a:prstGeom>
          </p:spPr>
        </p:pic>
      </p:grpSp>
      <p:cxnSp>
        <p:nvCxnSpPr>
          <p:cNvPr id="3" name="Connecteur droit avec flèche 2"/>
          <p:cNvCxnSpPr/>
          <p:nvPr/>
        </p:nvCxnSpPr>
        <p:spPr>
          <a:xfrm flipH="1">
            <a:off x="1611630" y="2240280"/>
            <a:ext cx="1348740" cy="9601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417570" y="2263140"/>
            <a:ext cx="1303020" cy="9715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430889" y="1874520"/>
            <a:ext cx="1815481" cy="18854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760720" y="1954530"/>
            <a:ext cx="1588770" cy="70866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29200" y="2068830"/>
            <a:ext cx="400050" cy="11201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223510" y="2834640"/>
            <a:ext cx="2114550" cy="5143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612380" y="3028950"/>
            <a:ext cx="114300" cy="122301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5200650" y="3554730"/>
            <a:ext cx="2274570" cy="8572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029200" y="3703320"/>
            <a:ext cx="377190" cy="10744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783580" y="4606290"/>
            <a:ext cx="1714500" cy="3429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3394710" y="4674870"/>
            <a:ext cx="1851660" cy="3200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360420" y="3611880"/>
            <a:ext cx="1360170" cy="83439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3120390" y="2377440"/>
            <a:ext cx="68580" cy="19431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623060" y="3566160"/>
            <a:ext cx="1280160" cy="8915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835696" y="5959584"/>
            <a:ext cx="5061787" cy="543089"/>
            <a:chOff x="1835696" y="5959584"/>
            <a:chExt cx="5061787" cy="543089"/>
          </a:xfrm>
        </p:grpSpPr>
        <p:sp>
          <p:nvSpPr>
            <p:cNvPr id="63" name="ZoneTexte 62"/>
            <p:cNvSpPr txBox="1"/>
            <p:nvPr/>
          </p:nvSpPr>
          <p:spPr>
            <a:xfrm>
              <a:off x="1835696" y="5959584"/>
              <a:ext cx="20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dirty="0" smtClean="0"/>
                <a:t>Consensus :</a:t>
              </a:r>
              <a:endParaRPr lang="en-US" sz="2800" dirty="0"/>
            </a:p>
          </p:txBody>
        </p:sp>
        <p:grpSp>
          <p:nvGrpSpPr>
            <p:cNvPr id="91" name="Groupe 90"/>
            <p:cNvGrpSpPr/>
            <p:nvPr/>
          </p:nvGrpSpPr>
          <p:grpSpPr>
            <a:xfrm>
              <a:off x="3829593" y="5979453"/>
              <a:ext cx="3067890" cy="523220"/>
              <a:chOff x="3203848" y="5959584"/>
              <a:chExt cx="3067890" cy="52322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2" name="ZoneTexte 91"/>
                  <p:cNvSpPr txBox="1"/>
                  <p:nvPr/>
                </p:nvSpPr>
                <p:spPr>
                  <a:xfrm>
                    <a:off x="3203848" y="5959584"/>
                    <a:ext cx="147399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a14:m>
                    <a:r>
                      <a:rPr lang="en-US" sz="2800" dirty="0" smtClean="0"/>
                      <a:t> =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BE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fr-BE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a14:m>
                    <a:r>
                      <a:rPr lang="en-US" sz="2800" dirty="0" smtClean="0"/>
                      <a:t>,</a:t>
                    </a:r>
                    <a:endParaRPr lang="en-US" sz="2800" dirty="0"/>
                  </a:p>
                </p:txBody>
              </p:sp>
            </mc:Choice>
            <mc:Fallback>
              <p:sp>
                <p:nvSpPr>
                  <p:cNvPr id="92" name="ZoneTexte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3848" y="5959584"/>
                    <a:ext cx="1473993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465" r="-743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3" name="ZoneTexte 92"/>
                  <p:cNvSpPr txBox="1"/>
                  <p:nvPr/>
                </p:nvSpPr>
                <p:spPr>
                  <a:xfrm>
                    <a:off x="4660081" y="5959584"/>
                    <a:ext cx="16116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fr-BE" sz="28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BE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93" name="ZoneTexte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0081" y="5959584"/>
                    <a:ext cx="1611657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" name="Connecteur droit 5"/>
          <p:cNvCxnSpPr/>
          <p:nvPr/>
        </p:nvCxnSpPr>
        <p:spPr>
          <a:xfrm flipV="1">
            <a:off x="4143126" y="5721825"/>
            <a:ext cx="57606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714340" y="5546824"/>
            <a:ext cx="4019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the </a:t>
            </a:r>
            <a:r>
              <a:rPr lang="fr-BE" sz="1400" dirty="0" err="1" smtClean="0"/>
              <a:t>weight</a:t>
            </a:r>
            <a:r>
              <a:rPr lang="fr-BE" sz="1400" dirty="0" smtClean="0"/>
              <a:t> of </a:t>
            </a:r>
            <a:r>
              <a:rPr lang="fr-BE" sz="1400" dirty="0" err="1" smtClean="0"/>
              <a:t>each</a:t>
            </a:r>
            <a:r>
              <a:rPr lang="fr-BE" sz="1400" dirty="0" smtClean="0"/>
              <a:t> agent in the final </a:t>
            </a:r>
            <a:r>
              <a:rPr lang="fr-BE" sz="1400" dirty="0" err="1" smtClean="0"/>
              <a:t>decision</a:t>
            </a:r>
            <a:endParaRPr lang="en-US" sz="1400" dirty="0"/>
          </a:p>
        </p:txBody>
      </p:sp>
      <p:sp>
        <p:nvSpPr>
          <p:cNvPr id="95" name="ZoneTexte 94"/>
          <p:cNvSpPr txBox="1"/>
          <p:nvPr/>
        </p:nvSpPr>
        <p:spPr>
          <a:xfrm>
            <a:off x="418383" y="260648"/>
            <a:ext cx="731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How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much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can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 few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affect a consensus 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llipse 71"/>
          <p:cNvSpPr/>
          <p:nvPr/>
        </p:nvSpPr>
        <p:spPr>
          <a:xfrm>
            <a:off x="755576" y="1340768"/>
            <a:ext cx="3564964" cy="403244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1611630" y="2240280"/>
            <a:ext cx="1348740" cy="96012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417570" y="2263140"/>
            <a:ext cx="1303020" cy="97155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430889" y="1874520"/>
            <a:ext cx="1815481" cy="18854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760720" y="1954530"/>
            <a:ext cx="1588770" cy="70866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29200" y="2068830"/>
            <a:ext cx="400050" cy="11201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223510" y="2834640"/>
            <a:ext cx="2114550" cy="5143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612380" y="3028950"/>
            <a:ext cx="114300" cy="122301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5200650" y="3554730"/>
            <a:ext cx="2274570" cy="8572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029200" y="3703320"/>
            <a:ext cx="377190" cy="10744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783580" y="4606290"/>
            <a:ext cx="1714500" cy="3429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3394710" y="4674870"/>
            <a:ext cx="1851660" cy="3200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360420" y="3611880"/>
            <a:ext cx="1360170" cy="83439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3120390" y="2377440"/>
            <a:ext cx="68580" cy="194310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623060" y="3566160"/>
            <a:ext cx="1280160" cy="89154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2936942" y="1874520"/>
            <a:ext cx="504056" cy="504056"/>
            <a:chOff x="7308304" y="1446473"/>
            <a:chExt cx="504056" cy="504056"/>
          </a:xfrm>
        </p:grpSpPr>
        <p:sp>
          <p:nvSpPr>
            <p:cNvPr id="36" name="Ellipse 35"/>
            <p:cNvSpPr/>
            <p:nvPr/>
          </p:nvSpPr>
          <p:spPr>
            <a:xfrm>
              <a:off x="7308304" y="1446473"/>
              <a:ext cx="504056" cy="50405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16215" y="1519007"/>
              <a:ext cx="313306" cy="346957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/>
        </p:nvGrpSpPr>
        <p:grpSpPr>
          <a:xfrm>
            <a:off x="5261673" y="1566104"/>
            <a:ext cx="504056" cy="504056"/>
            <a:chOff x="7004371" y="397411"/>
            <a:chExt cx="504056" cy="504056"/>
          </a:xfrm>
        </p:grpSpPr>
        <p:sp>
          <p:nvSpPr>
            <p:cNvPr id="39" name="Ellipse 38"/>
            <p:cNvSpPr/>
            <p:nvPr/>
          </p:nvSpPr>
          <p:spPr>
            <a:xfrm>
              <a:off x="7004371" y="397411"/>
              <a:ext cx="504056" cy="504056"/>
            </a:xfrm>
            <a:prstGeom prst="ellipse">
              <a:avLst/>
            </a:prstGeom>
            <a:solidFill>
              <a:srgbClr val="FFCC00">
                <a:alpha val="20000"/>
              </a:srgbClr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99746" y="479551"/>
              <a:ext cx="313306" cy="346957"/>
            </a:xfrm>
            <a:prstGeom prst="rect">
              <a:avLst/>
            </a:prstGeom>
          </p:spPr>
        </p:pic>
      </p:grpSp>
      <p:grpSp>
        <p:nvGrpSpPr>
          <p:cNvPr id="21" name="Groupe 20"/>
          <p:cNvGrpSpPr/>
          <p:nvPr/>
        </p:nvGrpSpPr>
        <p:grpSpPr>
          <a:xfrm>
            <a:off x="4696594" y="3178692"/>
            <a:ext cx="504056" cy="504056"/>
            <a:chOff x="8278808" y="401001"/>
            <a:chExt cx="504056" cy="504056"/>
          </a:xfrm>
        </p:grpSpPr>
        <p:sp>
          <p:nvSpPr>
            <p:cNvPr id="37" name="Ellipse 36"/>
            <p:cNvSpPr/>
            <p:nvPr/>
          </p:nvSpPr>
          <p:spPr>
            <a:xfrm>
              <a:off x="8278808" y="401001"/>
              <a:ext cx="504056" cy="504056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183" y="496376"/>
              <a:ext cx="313306" cy="346957"/>
            </a:xfrm>
            <a:prstGeom prst="rect">
              <a:avLst/>
            </a:prstGeom>
          </p:spPr>
        </p:pic>
      </p:grpSp>
      <p:grpSp>
        <p:nvGrpSpPr>
          <p:cNvPr id="47" name="Groupe 46"/>
          <p:cNvGrpSpPr/>
          <p:nvPr/>
        </p:nvGrpSpPr>
        <p:grpSpPr>
          <a:xfrm>
            <a:off x="7475220" y="4252243"/>
            <a:ext cx="504056" cy="504056"/>
            <a:chOff x="7004371" y="397411"/>
            <a:chExt cx="504056" cy="504056"/>
          </a:xfrm>
        </p:grpSpPr>
        <p:sp>
          <p:nvSpPr>
            <p:cNvPr id="49" name="Ellipse 48"/>
            <p:cNvSpPr/>
            <p:nvPr/>
          </p:nvSpPr>
          <p:spPr>
            <a:xfrm>
              <a:off x="7004371" y="397411"/>
              <a:ext cx="504056" cy="504056"/>
            </a:xfrm>
            <a:prstGeom prst="ellipse">
              <a:avLst/>
            </a:prstGeom>
            <a:solidFill>
              <a:srgbClr val="FFCC00">
                <a:alpha val="20000"/>
              </a:srgbClr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99746" y="479551"/>
              <a:ext cx="313306" cy="346957"/>
            </a:xfrm>
            <a:prstGeom prst="rect">
              <a:avLst/>
            </a:prstGeom>
          </p:spPr>
        </p:pic>
      </p:grpSp>
      <p:grpSp>
        <p:nvGrpSpPr>
          <p:cNvPr id="52" name="Groupe 51"/>
          <p:cNvGrpSpPr/>
          <p:nvPr/>
        </p:nvGrpSpPr>
        <p:grpSpPr>
          <a:xfrm>
            <a:off x="1187624" y="3122302"/>
            <a:ext cx="504056" cy="504056"/>
            <a:chOff x="7004371" y="397411"/>
            <a:chExt cx="504056" cy="504056"/>
          </a:xfrm>
        </p:grpSpPr>
        <p:sp>
          <p:nvSpPr>
            <p:cNvPr id="53" name="Ellipse 52"/>
            <p:cNvSpPr/>
            <p:nvPr/>
          </p:nvSpPr>
          <p:spPr>
            <a:xfrm>
              <a:off x="7004371" y="397411"/>
              <a:ext cx="504056" cy="504056"/>
            </a:xfrm>
            <a:prstGeom prst="ellipse">
              <a:avLst/>
            </a:prstGeom>
            <a:solidFill>
              <a:srgbClr val="FFCC00">
                <a:alpha val="20000"/>
              </a:srgbClr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99746" y="479551"/>
              <a:ext cx="313306" cy="346957"/>
            </a:xfrm>
            <a:prstGeom prst="rect">
              <a:avLst/>
            </a:prstGeom>
          </p:spPr>
        </p:pic>
      </p:grpSp>
      <p:grpSp>
        <p:nvGrpSpPr>
          <p:cNvPr id="56" name="Groupe 55"/>
          <p:cNvGrpSpPr/>
          <p:nvPr/>
        </p:nvGrpSpPr>
        <p:grpSpPr>
          <a:xfrm>
            <a:off x="7338060" y="2524894"/>
            <a:ext cx="504056" cy="504056"/>
            <a:chOff x="7308304" y="1446473"/>
            <a:chExt cx="504056" cy="504056"/>
          </a:xfrm>
        </p:grpSpPr>
        <p:sp>
          <p:nvSpPr>
            <p:cNvPr id="57" name="Ellipse 56"/>
            <p:cNvSpPr/>
            <p:nvPr/>
          </p:nvSpPr>
          <p:spPr>
            <a:xfrm>
              <a:off x="7308304" y="1446473"/>
              <a:ext cx="504056" cy="50405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16215" y="1519007"/>
              <a:ext cx="313306" cy="346957"/>
            </a:xfrm>
            <a:prstGeom prst="rect">
              <a:avLst/>
            </a:prstGeom>
          </p:spPr>
        </p:pic>
      </p:grpSp>
      <p:grpSp>
        <p:nvGrpSpPr>
          <p:cNvPr id="59" name="Groupe 58"/>
          <p:cNvGrpSpPr/>
          <p:nvPr/>
        </p:nvGrpSpPr>
        <p:grpSpPr>
          <a:xfrm>
            <a:off x="2890654" y="4328992"/>
            <a:ext cx="504056" cy="504056"/>
            <a:chOff x="7308304" y="1446473"/>
            <a:chExt cx="504056" cy="504056"/>
          </a:xfrm>
        </p:grpSpPr>
        <p:sp>
          <p:nvSpPr>
            <p:cNvPr id="64" name="Ellipse 63"/>
            <p:cNvSpPr/>
            <p:nvPr/>
          </p:nvSpPr>
          <p:spPr>
            <a:xfrm>
              <a:off x="7308304" y="1446473"/>
              <a:ext cx="504056" cy="50405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16215" y="1519007"/>
              <a:ext cx="313306" cy="346957"/>
            </a:xfrm>
            <a:prstGeom prst="rect">
              <a:avLst/>
            </a:prstGeom>
          </p:spPr>
        </p:pic>
      </p:grpSp>
      <p:grpSp>
        <p:nvGrpSpPr>
          <p:cNvPr id="66" name="Groupe 65"/>
          <p:cNvGrpSpPr/>
          <p:nvPr/>
        </p:nvGrpSpPr>
        <p:grpSpPr>
          <a:xfrm>
            <a:off x="5260011" y="4752986"/>
            <a:ext cx="504056" cy="504056"/>
            <a:chOff x="8278808" y="401001"/>
            <a:chExt cx="504056" cy="504056"/>
          </a:xfrm>
        </p:grpSpPr>
        <p:sp>
          <p:nvSpPr>
            <p:cNvPr id="67" name="Ellipse 66"/>
            <p:cNvSpPr/>
            <p:nvPr/>
          </p:nvSpPr>
          <p:spPr>
            <a:xfrm>
              <a:off x="8278808" y="401001"/>
              <a:ext cx="504056" cy="504056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183" y="496376"/>
              <a:ext cx="313306" cy="34695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ZoneTexte 72"/>
              <p:cNvSpPr txBox="1"/>
              <p:nvPr/>
            </p:nvSpPr>
            <p:spPr>
              <a:xfrm>
                <a:off x="792807" y="1431310"/>
                <a:ext cx="65594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𝓦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7" y="1431310"/>
                <a:ext cx="65594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1835696" y="5755872"/>
            <a:ext cx="5061787" cy="746801"/>
            <a:chOff x="1835696" y="5755872"/>
            <a:chExt cx="5061787" cy="746801"/>
          </a:xfrm>
        </p:grpSpPr>
        <p:grpSp>
          <p:nvGrpSpPr>
            <p:cNvPr id="44" name="Groupe 43"/>
            <p:cNvGrpSpPr/>
            <p:nvPr/>
          </p:nvGrpSpPr>
          <p:grpSpPr>
            <a:xfrm>
              <a:off x="1835696" y="5959584"/>
              <a:ext cx="5061787" cy="543089"/>
              <a:chOff x="1835696" y="5959584"/>
              <a:chExt cx="5061787" cy="543089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1835696" y="5959584"/>
                <a:ext cx="2044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800" dirty="0" smtClean="0"/>
                  <a:t>Consensus :</a:t>
                </a:r>
                <a:endParaRPr lang="en-US" sz="2800" dirty="0"/>
              </a:p>
            </p:txBody>
          </p:sp>
          <p:grpSp>
            <p:nvGrpSpPr>
              <p:cNvPr id="69" name="Groupe 68"/>
              <p:cNvGrpSpPr/>
              <p:nvPr/>
            </p:nvGrpSpPr>
            <p:grpSpPr>
              <a:xfrm>
                <a:off x="3829593" y="5979453"/>
                <a:ext cx="3067890" cy="523220"/>
                <a:chOff x="3203848" y="5959584"/>
                <a:chExt cx="3067890" cy="523220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0" name="ZoneTexte 69"/>
                    <p:cNvSpPr txBox="1"/>
                    <p:nvPr/>
                  </p:nvSpPr>
                  <p:spPr>
                    <a:xfrm>
                      <a:off x="3203848" y="5959584"/>
                      <a:ext cx="14739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r>
                        <a:rPr lang="en-US" sz="2800" dirty="0" smtClean="0"/>
                        <a:t> =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fr-BE" sz="28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r>
                        <a:rPr lang="en-US" sz="2800" dirty="0" smtClean="0"/>
                        <a:t>,</a:t>
                      </a:r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70" name="ZoneTexte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03848" y="5959584"/>
                      <a:ext cx="1473993" cy="52322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t="-10465" r="-7438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1" name="ZoneTexte 70"/>
                    <p:cNvSpPr txBox="1"/>
                    <p:nvPr/>
                  </p:nvSpPr>
                  <p:spPr>
                    <a:xfrm>
                      <a:off x="4660081" y="5959584"/>
                      <a:ext cx="161165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BE" sz="2800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fr-BE" sz="28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fr-BE" sz="2800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>
                <p:sp>
                  <p:nvSpPr>
                    <p:cNvPr id="71" name="ZoneTexte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60081" y="5959584"/>
                      <a:ext cx="1611657" cy="52322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4" name="Groupe 73"/>
            <p:cNvGrpSpPr/>
            <p:nvPr/>
          </p:nvGrpSpPr>
          <p:grpSpPr>
            <a:xfrm>
              <a:off x="3780731" y="5755872"/>
              <a:ext cx="2439881" cy="587726"/>
              <a:chOff x="3951163" y="5740758"/>
              <a:chExt cx="2439881" cy="58772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6" name="ZoneTexte 75"/>
                  <p:cNvSpPr txBox="1"/>
                  <p:nvPr/>
                </p:nvSpPr>
                <p:spPr>
                  <a:xfrm>
                    <a:off x="3951163" y="5805264"/>
                    <a:ext cx="52290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BE" sz="2800" b="0" i="1" smtClean="0">
                              <a:latin typeface="Cambria Math"/>
                            </a:rPr>
                            <m:t>~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76" name="ZoneTexte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1163" y="5805264"/>
                    <a:ext cx="522900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7" name="ZoneTexte 76"/>
                  <p:cNvSpPr txBox="1"/>
                  <p:nvPr/>
                </p:nvSpPr>
                <p:spPr>
                  <a:xfrm>
                    <a:off x="4916926" y="5805264"/>
                    <a:ext cx="52290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BE" sz="2800" b="0" i="1" smtClean="0">
                              <a:latin typeface="Cambria Math"/>
                            </a:rPr>
                            <m:t>~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77" name="ZoneTexte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6926" y="5805264"/>
                    <a:ext cx="522900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ZoneTexte 77"/>
                  <p:cNvSpPr txBox="1"/>
                  <p:nvPr/>
                </p:nvSpPr>
                <p:spPr>
                  <a:xfrm>
                    <a:off x="4515106" y="5740758"/>
                    <a:ext cx="52290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BE" sz="2800" b="0" i="1" smtClean="0">
                              <a:latin typeface="Cambria Math"/>
                            </a:rPr>
                            <m:t>~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78" name="ZoneTexte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5106" y="5740758"/>
                    <a:ext cx="522900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9" name="ZoneTexte 78"/>
                  <p:cNvSpPr txBox="1"/>
                  <p:nvPr/>
                </p:nvSpPr>
                <p:spPr>
                  <a:xfrm>
                    <a:off x="5868144" y="5805264"/>
                    <a:ext cx="52290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BE" sz="2800" b="0" i="1" smtClean="0">
                              <a:latin typeface="Cambria Math"/>
                            </a:rPr>
                            <m:t>~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79" name="ZoneTexte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8144" y="5805264"/>
                    <a:ext cx="522900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3" name="ZoneTexte 82"/>
          <p:cNvSpPr txBox="1"/>
          <p:nvPr/>
        </p:nvSpPr>
        <p:spPr>
          <a:xfrm>
            <a:off x="418383" y="260648"/>
            <a:ext cx="731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How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much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can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 few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affect a consensus 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297" y="-171400"/>
            <a:ext cx="14102459" cy="70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0" y="3068960"/>
                <a:ext cx="914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4000" dirty="0" smtClean="0"/>
                  <a:t>How large </a:t>
                </a:r>
                <a:r>
                  <a:rPr lang="fr-BE" sz="4000" dirty="0" err="1" smtClean="0"/>
                  <a:t>can</a:t>
                </a:r>
                <a:r>
                  <a:rPr lang="fr-BE" sz="4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BE" sz="40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fr-BE" sz="4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fr-BE" sz="4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acc>
                        <m:r>
                          <a:rPr lang="fr-BE" sz="4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BE" sz="40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4000" dirty="0" smtClean="0"/>
                  <a:t>  be ?</a:t>
                </a:r>
                <a:endParaRPr lang="en-US" sz="4000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8960"/>
                <a:ext cx="9144000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6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815607" y="1800858"/>
                <a:ext cx="4320413" cy="684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fr-BE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BE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acc>
                              <m:r>
                                <a:rPr lang="fr-BE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  <m:sub>
                          <m:r>
                            <a:rPr lang="fr-BE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fr-BE" sz="28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e>
                        <m:sub>
                          <m:r>
                            <a:rPr lang="fr-BE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fr-BE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BE" sz="28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fr-BE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BE" sz="28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d>
                        </m:e>
                        <m:sub>
                          <m:r>
                            <a:rPr lang="fr-BE" sz="28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07" y="1800858"/>
                <a:ext cx="4320413" cy="6844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>
            <a:off x="3049543" y="2348880"/>
            <a:ext cx="50405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3548774" y="2582944"/>
                <a:ext cx="1860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400" dirty="0" smtClean="0"/>
                  <a:t>Condition </a:t>
                </a:r>
                <a:r>
                  <a:rPr lang="fr-BE" sz="1400" dirty="0" err="1" smtClean="0"/>
                  <a:t>number</a:t>
                </a:r>
                <a:r>
                  <a:rPr lang="fr-BE" sz="1400" dirty="0" smtClean="0"/>
                  <a:t> of </a:t>
                </a:r>
                <a14:m>
                  <m:oMath xmlns:m="http://schemas.openxmlformats.org/officeDocument/2006/math">
                    <m:r>
                      <a:rPr lang="fr-BE" sz="1400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74" y="2582944"/>
                <a:ext cx="1860959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656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e 46"/>
          <p:cNvGrpSpPr/>
          <p:nvPr/>
        </p:nvGrpSpPr>
        <p:grpSpPr>
          <a:xfrm>
            <a:off x="944451" y="4645579"/>
            <a:ext cx="6953525" cy="943661"/>
            <a:chOff x="944451" y="4509120"/>
            <a:chExt cx="6953525" cy="943661"/>
          </a:xfrm>
        </p:grpSpPr>
        <p:grpSp>
          <p:nvGrpSpPr>
            <p:cNvPr id="32" name="Groupe 31"/>
            <p:cNvGrpSpPr/>
            <p:nvPr/>
          </p:nvGrpSpPr>
          <p:grpSpPr>
            <a:xfrm>
              <a:off x="944451" y="4509120"/>
              <a:ext cx="504056" cy="504056"/>
              <a:chOff x="539552" y="3240408"/>
              <a:chExt cx="504056" cy="504056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539552" y="3240408"/>
                <a:ext cx="504056" cy="504056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>
                <a:off x="722241" y="3365087"/>
                <a:ext cx="0" cy="110393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861496" y="3365087"/>
                <a:ext cx="0" cy="110393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/>
              <p:cNvSpPr/>
              <p:nvPr/>
            </p:nvSpPr>
            <p:spPr>
              <a:xfrm rot="8158125">
                <a:off x="590061" y="3274612"/>
                <a:ext cx="403035" cy="411910"/>
              </a:xfrm>
              <a:prstGeom prst="arc">
                <a:avLst>
                  <a:gd name="adj1" fmla="val 16021252"/>
                  <a:gd name="adj2" fmla="val 0"/>
                </a:avLst>
              </a:prstGeom>
              <a:ln w="25400" cap="rnd">
                <a:solidFill>
                  <a:schemeClr val="accent2"/>
                </a:solidFill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e 42"/>
            <p:cNvGrpSpPr/>
            <p:nvPr/>
          </p:nvGrpSpPr>
          <p:grpSpPr>
            <a:xfrm>
              <a:off x="1751587" y="4514790"/>
              <a:ext cx="6146389" cy="937991"/>
              <a:chOff x="1751587" y="3366318"/>
              <a:chExt cx="6146389" cy="937991"/>
            </a:xfrm>
          </p:grpSpPr>
          <p:sp>
            <p:nvSpPr>
              <p:cNvPr id="37" name="ZoneTexte 36"/>
              <p:cNvSpPr txBox="1"/>
              <p:nvPr/>
            </p:nvSpPr>
            <p:spPr>
              <a:xfrm>
                <a:off x="1753089" y="3366318"/>
                <a:ext cx="6144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 err="1" smtClean="0"/>
                  <a:t>Typically</a:t>
                </a:r>
                <a:r>
                  <a:rPr lang="fr-BE" sz="2400" b="1" dirty="0" smtClean="0"/>
                  <a:t> </a:t>
                </a:r>
                <a:r>
                  <a:rPr lang="fr-BE" sz="2400" b="1" dirty="0" err="1" smtClean="0"/>
                  <a:t>blows</a:t>
                </a:r>
                <a:r>
                  <a:rPr lang="fr-BE" sz="2400" b="1" dirty="0" smtClean="0"/>
                  <a:t> up </a:t>
                </a:r>
                <a:r>
                  <a:rPr lang="fr-BE" sz="2400" dirty="0" err="1" smtClean="0"/>
                  <a:t>when</a:t>
                </a:r>
                <a:r>
                  <a:rPr lang="fr-BE" sz="2400" dirty="0" smtClean="0"/>
                  <a:t> the network size </a:t>
                </a:r>
                <a:r>
                  <a:rPr lang="fr-BE" sz="2400" dirty="0" err="1" smtClean="0"/>
                  <a:t>grows</a:t>
                </a:r>
                <a:endParaRPr lang="en-US" sz="2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751587" y="3789040"/>
                    <a:ext cx="2919325" cy="51526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BE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Unless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BE" sz="20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fr-BE" sz="200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fr-BE" sz="200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BE" sz="2000" b="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fr-BE" sz="20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BE" sz="20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</m:d>
                          </m:e>
                          <m:sub>
                            <m:r>
                              <a:rPr lang="fr-BE" sz="20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oMath>
                    </a14:m>
                    <a:r>
                      <a:rPr lang="fr-BE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vanishes</a:t>
                    </a:r>
                    <a:endParaRPr lang="en-US" sz="2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1587" y="3789040"/>
                    <a:ext cx="2919325" cy="51526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088" t="-2353" r="-1253" b="-23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6" name="Groupe 45"/>
          <p:cNvGrpSpPr/>
          <p:nvPr/>
        </p:nvGrpSpPr>
        <p:grpSpPr>
          <a:xfrm>
            <a:off x="944453" y="3410126"/>
            <a:ext cx="7893561" cy="882970"/>
            <a:chOff x="944453" y="3140968"/>
            <a:chExt cx="7893561" cy="882970"/>
          </a:xfrm>
        </p:grpSpPr>
        <p:grpSp>
          <p:nvGrpSpPr>
            <p:cNvPr id="31" name="Groupe 30"/>
            <p:cNvGrpSpPr/>
            <p:nvPr/>
          </p:nvGrpSpPr>
          <p:grpSpPr>
            <a:xfrm>
              <a:off x="944453" y="3140968"/>
              <a:ext cx="504056" cy="504056"/>
              <a:chOff x="539552" y="3240408"/>
              <a:chExt cx="504056" cy="504056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539552" y="3240408"/>
                <a:ext cx="504056" cy="504056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Connecteur droit 21"/>
              <p:cNvCxnSpPr/>
              <p:nvPr/>
            </p:nvCxnSpPr>
            <p:spPr>
              <a:xfrm>
                <a:off x="722241" y="3365087"/>
                <a:ext cx="0" cy="110393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861496" y="3365087"/>
                <a:ext cx="0" cy="110393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Arc 23"/>
              <p:cNvSpPr/>
              <p:nvPr/>
            </p:nvSpPr>
            <p:spPr>
              <a:xfrm rot="8158125">
                <a:off x="590061" y="3274612"/>
                <a:ext cx="403035" cy="411910"/>
              </a:xfrm>
              <a:prstGeom prst="arc">
                <a:avLst>
                  <a:gd name="adj1" fmla="val 16021252"/>
                  <a:gd name="adj2" fmla="val 0"/>
                </a:avLst>
              </a:prstGeom>
              <a:ln w="25400" cap="rnd">
                <a:solidFill>
                  <a:schemeClr val="accent2"/>
                </a:solidFill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ZoneTexte 39"/>
            <p:cNvSpPr txBox="1"/>
            <p:nvPr/>
          </p:nvSpPr>
          <p:spPr>
            <a:xfrm>
              <a:off x="1751587" y="3162163"/>
              <a:ext cx="7086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/>
                <a:t>Sensitive </a:t>
              </a:r>
              <a:r>
                <a:rPr lang="fr-BE" sz="2400" dirty="0" err="1" smtClean="0"/>
                <a:t>mainly</a:t>
              </a:r>
              <a:r>
                <a:rPr lang="fr-BE" sz="2400" dirty="0" smtClean="0"/>
                <a:t> to the </a:t>
              </a:r>
              <a:r>
                <a:rPr lang="fr-BE" sz="2400" b="1" dirty="0" smtClean="0"/>
                <a:t>magnitude </a:t>
              </a:r>
              <a:r>
                <a:rPr lang="fr-BE" sz="2400" dirty="0" smtClean="0"/>
                <a:t>of the perturbation</a:t>
              </a:r>
              <a:endParaRPr 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/>
                <p:cNvSpPr/>
                <p:nvPr/>
              </p:nvSpPr>
              <p:spPr>
                <a:xfrm>
                  <a:off x="1751587" y="3623828"/>
                  <a:ext cx="58193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BE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But </a:t>
                  </a:r>
                  <a:r>
                    <a:rPr lang="fr-BE" sz="2000" dirty="0" err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what</a:t>
                  </a:r>
                  <a:r>
                    <a:rPr lang="fr-BE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if perturbations </a:t>
                  </a:r>
                  <a:r>
                    <a:rPr lang="fr-BE" sz="2000" dirty="0" err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only</a:t>
                  </a:r>
                  <a:r>
                    <a:rPr lang="fr-BE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affect a few </a:t>
                  </a:r>
                  <a:r>
                    <a:rPr lang="fr-BE" sz="2000" dirty="0" err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rows</a:t>
                  </a:r>
                  <a:r>
                    <a:rPr lang="fr-BE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fr-BE" sz="2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sz="2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?</a:t>
                  </a:r>
                  <a:endPara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587" y="3623828"/>
                  <a:ext cx="581935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47" t="-7692" r="-209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e 47"/>
          <p:cNvGrpSpPr/>
          <p:nvPr/>
        </p:nvGrpSpPr>
        <p:grpSpPr>
          <a:xfrm>
            <a:off x="815607" y="5724545"/>
            <a:ext cx="7765890" cy="584775"/>
            <a:chOff x="815607" y="5661248"/>
            <a:chExt cx="7765890" cy="5847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ZoneTexte 43"/>
                <p:cNvSpPr txBox="1"/>
                <p:nvPr/>
              </p:nvSpPr>
              <p:spPr>
                <a:xfrm>
                  <a:off x="815607" y="5661248"/>
                  <a:ext cx="7617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44" name="ZoneText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607" y="5661248"/>
                  <a:ext cx="761747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ZoneTexte 44"/>
            <p:cNvSpPr txBox="1"/>
            <p:nvPr/>
          </p:nvSpPr>
          <p:spPr>
            <a:xfrm>
              <a:off x="1753089" y="5753580"/>
              <a:ext cx="6828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 err="1" smtClean="0"/>
                <a:t>We</a:t>
              </a:r>
              <a:r>
                <a:rPr lang="fr-BE" sz="2000" dirty="0" smtClean="0"/>
                <a:t> </a:t>
              </a:r>
              <a:r>
                <a:rPr lang="fr-BE" sz="2000" dirty="0" err="1" smtClean="0"/>
                <a:t>need</a:t>
              </a:r>
              <a:r>
                <a:rPr lang="fr-BE" sz="2000" dirty="0" smtClean="0"/>
                <a:t> </a:t>
              </a:r>
              <a:r>
                <a:rPr lang="fr-BE" sz="2000" dirty="0" err="1" smtClean="0"/>
                <a:t>better</a:t>
              </a:r>
              <a:r>
                <a:rPr lang="fr-BE" sz="2000" dirty="0" smtClean="0"/>
                <a:t>, </a:t>
              </a:r>
              <a:r>
                <a:rPr lang="fr-BE" sz="2000" dirty="0" err="1" smtClean="0"/>
                <a:t>tighter</a:t>
              </a:r>
              <a:r>
                <a:rPr lang="fr-BE" sz="2000" dirty="0" smtClean="0"/>
                <a:t> </a:t>
              </a:r>
              <a:r>
                <a:rPr lang="fr-BE" sz="2000" dirty="0" err="1" smtClean="0"/>
                <a:t>bounds</a:t>
              </a:r>
              <a:r>
                <a:rPr lang="fr-BE" sz="2000" dirty="0" smtClean="0"/>
                <a:t>, </a:t>
              </a:r>
              <a:r>
                <a:rPr lang="fr-BE" sz="2000" dirty="0" err="1" smtClean="0"/>
                <a:t>adapted</a:t>
              </a:r>
              <a:r>
                <a:rPr lang="fr-BE" sz="2000" dirty="0" smtClean="0"/>
                <a:t> to local perturbations !</a:t>
              </a:r>
              <a:endParaRPr lang="en-US" sz="2000" dirty="0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418383" y="260648"/>
            <a:ext cx="4183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Weak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bounds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already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exist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18383" y="764704"/>
            <a:ext cx="756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They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depend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more on the size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than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the structure of the network / perturbation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824304" y="1563112"/>
                <a:ext cx="4183261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fr-BE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BE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acc>
                              <m:r>
                                <a:rPr lang="fr-BE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  <m:sub>
                          <m:r>
                            <a:rPr lang="fr-BE" sz="2800" b="0" i="1" smtClean="0"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fr-BE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𝒲</m:t>
                                  </m:r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𝒱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𝒱</m:t>
                                  </m:r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𝒲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04" y="1563112"/>
                <a:ext cx="4183261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e 42"/>
          <p:cNvGrpSpPr/>
          <p:nvPr/>
        </p:nvGrpSpPr>
        <p:grpSpPr>
          <a:xfrm>
            <a:off x="944451" y="3284720"/>
            <a:ext cx="4636984" cy="576328"/>
            <a:chOff x="944451" y="3284720"/>
            <a:chExt cx="4636984" cy="576328"/>
          </a:xfrm>
        </p:grpSpPr>
        <p:grpSp>
          <p:nvGrpSpPr>
            <p:cNvPr id="33" name="Groupe 32"/>
            <p:cNvGrpSpPr/>
            <p:nvPr/>
          </p:nvGrpSpPr>
          <p:grpSpPr>
            <a:xfrm>
              <a:off x="944451" y="3284720"/>
              <a:ext cx="504056" cy="576328"/>
              <a:chOff x="1403648" y="3284720"/>
              <a:chExt cx="504056" cy="576328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1403648" y="3356992"/>
                <a:ext cx="504056" cy="504056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Connecteur droit 34"/>
              <p:cNvCxnSpPr/>
              <p:nvPr/>
            </p:nvCxnSpPr>
            <p:spPr>
              <a:xfrm>
                <a:off x="1586337" y="3481671"/>
                <a:ext cx="0" cy="110393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1725592" y="3481671"/>
                <a:ext cx="0" cy="110393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/>
              <p:cNvSpPr/>
              <p:nvPr/>
            </p:nvSpPr>
            <p:spPr>
              <a:xfrm rot="8158125">
                <a:off x="1428724" y="3284720"/>
                <a:ext cx="463424" cy="453042"/>
              </a:xfrm>
              <a:prstGeom prst="arc">
                <a:avLst>
                  <a:gd name="adj1" fmla="val 16096786"/>
                  <a:gd name="adj2" fmla="val 0"/>
                </a:avLst>
              </a:prstGeom>
              <a:ln w="254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1765710" y="3378187"/>
              <a:ext cx="3815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/>
                <a:t>Captures</a:t>
              </a:r>
              <a:r>
                <a:rPr lang="fr-BE" sz="2400" b="1" dirty="0" smtClean="0"/>
                <a:t> local perturbations</a:t>
              </a:r>
              <a:endParaRPr lang="en-US" sz="2400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944451" y="4176854"/>
            <a:ext cx="4118124" cy="576328"/>
            <a:chOff x="944451" y="4176854"/>
            <a:chExt cx="4118124" cy="576328"/>
          </a:xfrm>
        </p:grpSpPr>
        <p:grpSp>
          <p:nvGrpSpPr>
            <p:cNvPr id="18" name="Groupe 17"/>
            <p:cNvGrpSpPr/>
            <p:nvPr/>
          </p:nvGrpSpPr>
          <p:grpSpPr>
            <a:xfrm>
              <a:off x="944451" y="4176854"/>
              <a:ext cx="504056" cy="576328"/>
              <a:chOff x="1403648" y="3284720"/>
              <a:chExt cx="504056" cy="576328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1403648" y="3356992"/>
                <a:ext cx="504056" cy="504056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Connecteur droit 19"/>
              <p:cNvCxnSpPr/>
              <p:nvPr/>
            </p:nvCxnSpPr>
            <p:spPr>
              <a:xfrm>
                <a:off x="1586337" y="3481671"/>
                <a:ext cx="0" cy="110393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1725592" y="3481671"/>
                <a:ext cx="0" cy="110393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Arc 21"/>
              <p:cNvSpPr/>
              <p:nvPr/>
            </p:nvSpPr>
            <p:spPr>
              <a:xfrm rot="8158125">
                <a:off x="1428724" y="3284720"/>
                <a:ext cx="463424" cy="453042"/>
              </a:xfrm>
              <a:prstGeom prst="arc">
                <a:avLst>
                  <a:gd name="adj1" fmla="val 16096786"/>
                  <a:gd name="adj2" fmla="val 0"/>
                </a:avLst>
              </a:prstGeom>
              <a:ln w="254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ZoneTexte 38"/>
            <p:cNvSpPr txBox="1"/>
            <p:nvPr/>
          </p:nvSpPr>
          <p:spPr>
            <a:xfrm>
              <a:off x="1765710" y="4270321"/>
              <a:ext cx="3296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/>
                <a:t>Provides</a:t>
              </a:r>
              <a:r>
                <a:rPr lang="fr-BE" sz="2400" b="1" dirty="0" smtClean="0"/>
                <a:t> </a:t>
              </a:r>
              <a:r>
                <a:rPr lang="fr-BE" sz="2400" b="1" dirty="0" err="1" smtClean="0"/>
                <a:t>physical</a:t>
              </a:r>
              <a:r>
                <a:rPr lang="fr-BE" sz="2400" b="1" dirty="0" smtClean="0"/>
                <a:t> insight</a:t>
              </a:r>
              <a:endParaRPr lang="en-US" sz="2400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944453" y="5068988"/>
            <a:ext cx="7079509" cy="504056"/>
            <a:chOff x="944453" y="5068988"/>
            <a:chExt cx="7079509" cy="504056"/>
          </a:xfrm>
        </p:grpSpPr>
        <p:grpSp>
          <p:nvGrpSpPr>
            <p:cNvPr id="28" name="Groupe 27"/>
            <p:cNvGrpSpPr/>
            <p:nvPr/>
          </p:nvGrpSpPr>
          <p:grpSpPr>
            <a:xfrm>
              <a:off x="944453" y="5068988"/>
              <a:ext cx="504056" cy="504056"/>
              <a:chOff x="539552" y="3240408"/>
              <a:chExt cx="504056" cy="504056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539552" y="3240408"/>
                <a:ext cx="504056" cy="504056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Connecteur droit 29"/>
              <p:cNvCxnSpPr/>
              <p:nvPr/>
            </p:nvCxnSpPr>
            <p:spPr>
              <a:xfrm>
                <a:off x="722241" y="3365087"/>
                <a:ext cx="0" cy="110393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861496" y="3365087"/>
                <a:ext cx="0" cy="110393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Arc 31"/>
              <p:cNvSpPr/>
              <p:nvPr/>
            </p:nvSpPr>
            <p:spPr>
              <a:xfrm rot="8158125">
                <a:off x="590061" y="3274612"/>
                <a:ext cx="403035" cy="411910"/>
              </a:xfrm>
              <a:prstGeom prst="arc">
                <a:avLst>
                  <a:gd name="adj1" fmla="val 16021252"/>
                  <a:gd name="adj2" fmla="val 0"/>
                </a:avLst>
              </a:prstGeom>
              <a:ln w="25400" cap="rnd">
                <a:solidFill>
                  <a:schemeClr val="accent2"/>
                </a:solidFill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ZoneTexte 39"/>
            <p:cNvSpPr txBox="1"/>
            <p:nvPr/>
          </p:nvSpPr>
          <p:spPr>
            <a:xfrm>
              <a:off x="1765710" y="5090183"/>
              <a:ext cx="6258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/>
                <a:t>Difficult</a:t>
              </a:r>
              <a:r>
                <a:rPr lang="fr-BE" sz="2400" dirty="0" smtClean="0"/>
                <a:t> (impossible?) to </a:t>
              </a:r>
              <a:r>
                <a:rPr lang="fr-BE" sz="2400" dirty="0" err="1" smtClean="0"/>
                <a:t>extend</a:t>
              </a:r>
              <a:r>
                <a:rPr lang="fr-BE" sz="2400" dirty="0" smtClean="0"/>
                <a:t> to </a:t>
              </a:r>
              <a:r>
                <a:rPr lang="fr-BE" sz="2400" b="1" dirty="0" err="1" smtClean="0"/>
                <a:t>other</a:t>
              </a:r>
              <a:r>
                <a:rPr lang="fr-BE" sz="2400" b="1" dirty="0" smtClean="0"/>
                <a:t> </a:t>
              </a:r>
              <a:r>
                <a:rPr lang="fr-BE" sz="2400" b="1" dirty="0" err="1" smtClean="0"/>
                <a:t>norms</a:t>
              </a:r>
              <a:endParaRPr lang="en-US" sz="2400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944453" y="5888851"/>
            <a:ext cx="5332748" cy="504056"/>
            <a:chOff x="944453" y="5888851"/>
            <a:chExt cx="5332748" cy="504056"/>
          </a:xfrm>
        </p:grpSpPr>
        <p:grpSp>
          <p:nvGrpSpPr>
            <p:cNvPr id="23" name="Groupe 22"/>
            <p:cNvGrpSpPr/>
            <p:nvPr/>
          </p:nvGrpSpPr>
          <p:grpSpPr>
            <a:xfrm>
              <a:off x="944453" y="5888851"/>
              <a:ext cx="504056" cy="504056"/>
              <a:chOff x="539552" y="3240408"/>
              <a:chExt cx="504056" cy="504056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539552" y="3240408"/>
                <a:ext cx="504056" cy="504056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Connecteur droit 24"/>
              <p:cNvCxnSpPr/>
              <p:nvPr/>
            </p:nvCxnSpPr>
            <p:spPr>
              <a:xfrm>
                <a:off x="722241" y="3365087"/>
                <a:ext cx="0" cy="110393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861496" y="3365087"/>
                <a:ext cx="0" cy="110393"/>
              </a:xfrm>
              <a:prstGeom prst="line">
                <a:avLst/>
              </a:prstGeom>
              <a:ln w="254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c 26"/>
              <p:cNvSpPr/>
              <p:nvPr/>
            </p:nvSpPr>
            <p:spPr>
              <a:xfrm rot="8158125">
                <a:off x="590061" y="3274612"/>
                <a:ext cx="403035" cy="411910"/>
              </a:xfrm>
              <a:prstGeom prst="arc">
                <a:avLst>
                  <a:gd name="adj1" fmla="val 16021252"/>
                  <a:gd name="adj2" fmla="val 0"/>
                </a:avLst>
              </a:prstGeom>
              <a:ln w="25400" cap="rnd">
                <a:solidFill>
                  <a:schemeClr val="accent2"/>
                </a:solidFill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ZoneTexte 40"/>
            <p:cNvSpPr txBox="1"/>
            <p:nvPr/>
          </p:nvSpPr>
          <p:spPr>
            <a:xfrm>
              <a:off x="1765710" y="5898177"/>
              <a:ext cx="4511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smtClean="0"/>
                <a:t>No </a:t>
              </a:r>
              <a:r>
                <a:rPr lang="fr-BE" sz="2400" dirty="0" err="1" smtClean="0"/>
                <a:t>reason</a:t>
              </a:r>
              <a:r>
                <a:rPr lang="fr-BE" sz="2400" dirty="0" smtClean="0"/>
                <a:t> to </a:t>
              </a:r>
              <a:r>
                <a:rPr lang="fr-BE" sz="2400" dirty="0" err="1" smtClean="0"/>
                <a:t>believe</a:t>
              </a:r>
              <a:r>
                <a:rPr lang="fr-BE" sz="2400" dirty="0" smtClean="0"/>
                <a:t> </a:t>
              </a:r>
              <a:r>
                <a:rPr lang="fr-BE" sz="2400" dirty="0" err="1" smtClean="0"/>
                <a:t>that</a:t>
              </a:r>
              <a:r>
                <a:rPr lang="fr-BE" sz="2400" dirty="0" smtClean="0"/>
                <a:t> </a:t>
              </a:r>
              <a:r>
                <a:rPr lang="fr-BE" sz="2400" dirty="0" err="1" smtClean="0"/>
                <a:t>it</a:t>
              </a:r>
              <a:r>
                <a:rPr lang="fr-BE" sz="2400" dirty="0" smtClean="0"/>
                <a:t> </a:t>
              </a:r>
              <a:r>
                <a:rPr lang="fr-BE" sz="2400" dirty="0" err="1" smtClean="0"/>
                <a:t>is</a:t>
              </a:r>
              <a:r>
                <a:rPr lang="fr-BE" sz="2400" dirty="0" smtClean="0"/>
                <a:t> </a:t>
              </a:r>
              <a:r>
                <a:rPr lang="fr-BE" sz="2400" b="1" dirty="0" err="1" smtClean="0"/>
                <a:t>tight</a:t>
              </a:r>
              <a:endParaRPr lang="en-US" sz="2400" dirty="0"/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418383" y="260648"/>
            <a:ext cx="7687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Como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&amp;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Fagnani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proposed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bound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for the 1-norm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3023946" y="967270"/>
            <a:ext cx="3537802" cy="2116802"/>
            <a:chOff x="3023946" y="967270"/>
            <a:chExt cx="3537802" cy="2116802"/>
          </a:xfrm>
        </p:grpSpPr>
        <p:grpSp>
          <p:nvGrpSpPr>
            <p:cNvPr id="47" name="Groupe 46"/>
            <p:cNvGrpSpPr/>
            <p:nvPr/>
          </p:nvGrpSpPr>
          <p:grpSpPr>
            <a:xfrm>
              <a:off x="3182350" y="1264127"/>
              <a:ext cx="3379398" cy="1819945"/>
              <a:chOff x="3182350" y="1264127"/>
              <a:chExt cx="3379398" cy="1819945"/>
            </a:xfrm>
          </p:grpSpPr>
          <p:cxnSp>
            <p:nvCxnSpPr>
              <p:cNvPr id="3" name="Connecteur droit 2"/>
              <p:cNvCxnSpPr/>
              <p:nvPr/>
            </p:nvCxnSpPr>
            <p:spPr>
              <a:xfrm flipV="1">
                <a:off x="4136336" y="1451923"/>
                <a:ext cx="504056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cteur droit 4"/>
              <p:cNvCxnSpPr/>
              <p:nvPr/>
            </p:nvCxnSpPr>
            <p:spPr>
              <a:xfrm>
                <a:off x="4136336" y="2568437"/>
                <a:ext cx="432048" cy="2843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3488264" y="2291984"/>
                <a:ext cx="216024" cy="5529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ZoneTexte 9"/>
              <p:cNvSpPr txBox="1"/>
              <p:nvPr/>
            </p:nvSpPr>
            <p:spPr>
              <a:xfrm>
                <a:off x="3182350" y="2776295"/>
                <a:ext cx="1043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400" dirty="0" err="1"/>
                  <a:t>m</a:t>
                </a:r>
                <a:r>
                  <a:rPr lang="fr-BE" sz="1400" dirty="0" err="1" smtClean="0"/>
                  <a:t>ixing</a:t>
                </a:r>
                <a:r>
                  <a:rPr lang="fr-BE" sz="1400" dirty="0" smtClean="0"/>
                  <a:t> time</a:t>
                </a:r>
                <a:endParaRPr lang="en-US" sz="1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ZoneTexte 10"/>
                  <p:cNvSpPr txBox="1"/>
                  <p:nvPr/>
                </p:nvSpPr>
                <p:spPr>
                  <a:xfrm>
                    <a:off x="4605344" y="1264127"/>
                    <a:ext cx="169123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BE" sz="1400" dirty="0" smtClean="0"/>
                      <a:t>escape time </a:t>
                    </a:r>
                    <a:r>
                      <a:rPr lang="fr-BE" sz="1400" dirty="0" err="1" smtClean="0"/>
                      <a:t>from</a:t>
                    </a:r>
                    <a:r>
                      <a:rPr lang="fr-BE" sz="140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fr-BE" sz="1400" i="1" smtClean="0">
                            <a:latin typeface="Cambria Math"/>
                            <a:ea typeface="Cambria Math"/>
                          </a:rPr>
                          <m:t>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11" name="ZoneText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5344" y="1264127"/>
                    <a:ext cx="1691232" cy="30777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719" t="-1961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ZoneTexte 11"/>
                  <p:cNvSpPr txBox="1"/>
                  <p:nvPr/>
                </p:nvSpPr>
                <p:spPr>
                  <a:xfrm>
                    <a:off x="4537411" y="2776294"/>
                    <a:ext cx="202433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BE" sz="1400" dirty="0" smtClean="0"/>
                      <a:t>hitting time </a:t>
                    </a:r>
                    <a:r>
                      <a:rPr lang="fr-BE" sz="1400" dirty="0" err="1" smtClean="0"/>
                      <a:t>from</a:t>
                    </a:r>
                    <a:r>
                      <a:rPr lang="fr-BE" sz="140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fr-BE" sz="1400" i="1" smtClean="0"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a14:m>
                    <a:r>
                      <a:rPr lang="en-US" sz="1400" dirty="0" smtClean="0"/>
                      <a:t> to </a:t>
                    </a:r>
                    <a14:m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𝒲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12" name="ZoneTexte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7411" y="2776294"/>
                    <a:ext cx="2024337" cy="3077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02" t="-1961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9" name="Connecteur droit 48"/>
            <p:cNvCxnSpPr/>
            <p:nvPr/>
          </p:nvCxnSpPr>
          <p:spPr>
            <a:xfrm flipH="1">
              <a:off x="3023946" y="1264127"/>
              <a:ext cx="251910" cy="608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3182350" y="967270"/>
              <a:ext cx="2061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 smtClean="0"/>
                <a:t>a </a:t>
              </a:r>
              <a:r>
                <a:rPr lang="fr-BE" sz="1400" dirty="0" err="1" smtClean="0"/>
                <a:t>nice</a:t>
              </a:r>
              <a:r>
                <a:rPr lang="fr-BE" sz="1400" dirty="0" smtClean="0"/>
                <a:t> </a:t>
              </a:r>
              <a:r>
                <a:rPr lang="fr-BE" sz="1400" dirty="0" err="1" smtClean="0"/>
                <a:t>increasing</a:t>
              </a:r>
              <a:r>
                <a:rPr lang="fr-BE" sz="1400" dirty="0" smtClean="0"/>
                <a:t> </a:t>
              </a:r>
              <a:r>
                <a:rPr lang="fr-BE" sz="1400" dirty="0" err="1" smtClean="0"/>
                <a:t>function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48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418383" y="260648"/>
                <a:ext cx="8001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It </a:t>
                </a:r>
                <a:r>
                  <a:rPr lang="fr-BE" sz="28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is</a:t>
                </a:r>
                <a:r>
                  <a:rPr lang="fr-BE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possible to </a:t>
                </a:r>
                <a:r>
                  <a:rPr lang="fr-BE" sz="28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compute</a:t>
                </a:r>
                <a:r>
                  <a:rPr lang="fr-BE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the maximum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BE" sz="2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fr-BE" sz="2800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BE" sz="2800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e>
                            </m:acc>
                            <m:r>
                              <a:rPr lang="fr-BE" sz="2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fr-BE" sz="2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e>
                      <m:sub>
                        <m:r>
                          <a:rPr lang="fr-BE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3" y="260648"/>
                <a:ext cx="800187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18383" y="764704"/>
            <a:ext cx="310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Exactly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and in polynomial time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16288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260121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193339" y="1628800"/>
            <a:ext cx="4818821" cy="461666"/>
            <a:chOff x="1193339" y="1916831"/>
            <a:chExt cx="4818821" cy="4616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1193339" y="1916831"/>
                  <a:ext cx="23326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BE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r>
                        <a:rPr lang="fr-BE" sz="24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from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339" y="1916831"/>
                  <a:ext cx="233262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188" t="-10526" r="-314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e 8"/>
            <p:cNvGrpSpPr/>
            <p:nvPr/>
          </p:nvGrpSpPr>
          <p:grpSpPr>
            <a:xfrm>
              <a:off x="3347864" y="1916832"/>
              <a:ext cx="2664296" cy="461665"/>
              <a:chOff x="3203848" y="5959584"/>
              <a:chExt cx="2664296" cy="46166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ZoneTexte 9"/>
                  <p:cNvSpPr txBox="1"/>
                  <p:nvPr/>
                </p:nvSpPr>
                <p:spPr>
                  <a:xfrm>
                    <a:off x="3203848" y="5959584"/>
                    <a:ext cx="12877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=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BE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fr-BE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,</a:t>
                    </a:r>
                    <a:endParaRPr lang="en-US" sz="240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0" name="ZoneText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3848" y="5959584"/>
                    <a:ext cx="128772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0526" r="-6635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ZoneTexte 10"/>
                  <p:cNvSpPr txBox="1"/>
                  <p:nvPr/>
                </p:nvSpPr>
                <p:spPr>
                  <a:xfrm>
                    <a:off x="4256487" y="5959584"/>
                    <a:ext cx="16116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sz="2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fr-BE" sz="2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BE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ZoneText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6487" y="5959584"/>
                    <a:ext cx="1611657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1193339" y="2492896"/>
                <a:ext cx="7411109" cy="68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, </a:t>
                </a:r>
                <a:r>
                  <a:rPr lang="fr-BE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compute</a:t>
                </a:r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BE" sz="240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fr-BE" sz="240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fr-BE" sz="2400" i="0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̃"/>
                                    <m:ctrlPr>
                                      <a:rPr lang="fr-BE" sz="240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acc>
                              </m:lim>
                            </m:limLow>
                            <m:r>
                              <a:rPr lang="fr-BE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BE" sz="240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fr-BE" sz="240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BE" sz="240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BE" sz="24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fr-BE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BE" sz="24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4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fr-BE" sz="24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  and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BE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BE" sz="24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fr-BE" sz="24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fr-BE" sz="2400" i="0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acc>
                                  <m:accPr>
                                    <m:chr m:val="̃"/>
                                    <m:ctrlPr>
                                      <a:rPr lang="fr-BE" sz="240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acc>
                              </m:lim>
                            </m:limLow>
                            <m:r>
                              <a:rPr lang="fr-BE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BE" sz="24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fr-BE" sz="240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BE" sz="240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BE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fr-BE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BE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fr-BE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39" y="2492896"/>
                <a:ext cx="7411109" cy="684483"/>
              </a:xfrm>
              <a:prstGeom prst="rect">
                <a:avLst/>
              </a:prstGeom>
              <a:blipFill rotWithShape="1">
                <a:blip r:embed="rId7"/>
                <a:stretch>
                  <a:fillRect l="-1317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ccolade fermante 15"/>
          <p:cNvSpPr/>
          <p:nvPr/>
        </p:nvSpPr>
        <p:spPr>
          <a:xfrm rot="5400000">
            <a:off x="4505768" y="2466810"/>
            <a:ext cx="288032" cy="1800200"/>
          </a:xfrm>
          <a:prstGeom prst="rightBrace">
            <a:avLst>
              <a:gd name="adj1" fmla="val 92290"/>
              <a:gd name="adj2" fmla="val 50000"/>
            </a:avLst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Accolade fermante 16"/>
          <p:cNvSpPr/>
          <p:nvPr/>
        </p:nvSpPr>
        <p:spPr>
          <a:xfrm rot="5400000">
            <a:off x="7249629" y="2451695"/>
            <a:ext cx="288032" cy="1830428"/>
          </a:xfrm>
          <a:prstGeom prst="rightBrace">
            <a:avLst>
              <a:gd name="adj1" fmla="val 92290"/>
              <a:gd name="adj2" fmla="val 50000"/>
            </a:avLst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7171845" y="3522204"/>
                <a:ext cx="928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fr-BE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845" y="3522204"/>
                <a:ext cx="92871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4426789" y="3510278"/>
                <a:ext cx="876843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fr-BE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𝑚𝑖𝑛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89" y="3510278"/>
                <a:ext cx="876843" cy="4735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/>
          <p:cNvCxnSpPr/>
          <p:nvPr/>
        </p:nvCxnSpPr>
        <p:spPr>
          <a:xfrm>
            <a:off x="1475656" y="4881698"/>
            <a:ext cx="633670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355976" y="4809690"/>
            <a:ext cx="0" cy="14401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123728" y="4809690"/>
            <a:ext cx="0" cy="144016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278076" y="4809690"/>
            <a:ext cx="0" cy="144016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4083030" y="4305634"/>
                <a:ext cx="482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030" y="4305634"/>
                <a:ext cx="48224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ZoneTexte 31"/>
              <p:cNvSpPr txBox="1"/>
              <p:nvPr/>
            </p:nvSpPr>
            <p:spPr>
              <a:xfrm>
                <a:off x="1475656" y="4305634"/>
                <a:ext cx="905440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305634"/>
                <a:ext cx="905440" cy="465064"/>
              </a:xfrm>
              <a:prstGeom prst="rect">
                <a:avLst/>
              </a:prstGeom>
              <a:blipFill rotWithShape="1">
                <a:blip r:embed="rId11"/>
                <a:stretch>
                  <a:fillRect r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/>
              <p:cNvSpPr txBox="1"/>
              <p:nvPr/>
            </p:nvSpPr>
            <p:spPr>
              <a:xfrm>
                <a:off x="6586828" y="4305634"/>
                <a:ext cx="937500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828" y="4305634"/>
                <a:ext cx="937500" cy="466859"/>
              </a:xfrm>
              <a:prstGeom prst="rect">
                <a:avLst/>
              </a:prstGeom>
              <a:blipFill rotWithShape="1">
                <a:blip r:embed="rId12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avec flèche 34"/>
          <p:cNvCxnSpPr/>
          <p:nvPr/>
        </p:nvCxnSpPr>
        <p:spPr>
          <a:xfrm>
            <a:off x="2123728" y="5241738"/>
            <a:ext cx="2232248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355976" y="5241738"/>
            <a:ext cx="2922100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/>
              <p:cNvSpPr txBox="1"/>
              <p:nvPr/>
            </p:nvSpPr>
            <p:spPr>
              <a:xfrm>
                <a:off x="2801430" y="5259665"/>
                <a:ext cx="876843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fr-BE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𝑚𝑖𝑛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430" y="5259665"/>
                <a:ext cx="876843" cy="47359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/>
              <p:cNvSpPr txBox="1"/>
              <p:nvPr/>
            </p:nvSpPr>
            <p:spPr>
              <a:xfrm>
                <a:off x="5352668" y="5265627"/>
                <a:ext cx="928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fr-BE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68" y="5265627"/>
                <a:ext cx="928716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e 41"/>
          <p:cNvGrpSpPr/>
          <p:nvPr/>
        </p:nvGrpSpPr>
        <p:grpSpPr>
          <a:xfrm>
            <a:off x="611560" y="5949279"/>
            <a:ext cx="6332712" cy="461666"/>
            <a:chOff x="611560" y="5949279"/>
            <a:chExt cx="6332712" cy="4616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1193339" y="5949279"/>
                  <a:ext cx="57509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BE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Return the </a:t>
                  </a:r>
                  <a:r>
                    <a:rPr lang="fr-BE" sz="2400" dirty="0" err="1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largest</a:t>
                  </a:r>
                  <a:r>
                    <a:rPr lang="fr-BE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</m:oMath>
                  </a14:m>
                  <a:r>
                    <a:rPr lang="en-US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encountered over all </a:t>
                  </a:r>
                  <a14:m>
                    <m:oMath xmlns:m="http://schemas.openxmlformats.org/officeDocument/2006/math">
                      <m:r>
                        <a:rPr lang="fr-BE" sz="2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</m:oMath>
                  </a14:m>
                  <a:r>
                    <a:rPr lang="en-US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’s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339" y="5949279"/>
                  <a:ext cx="5750933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697" t="-10526" r="-74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ZoneTexte 40"/>
            <p:cNvSpPr txBox="1"/>
            <p:nvPr/>
          </p:nvSpPr>
          <p:spPr>
            <a:xfrm>
              <a:off x="611560" y="5949280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b="1" dirty="0" smtClean="0">
                  <a:solidFill>
                    <a:schemeClr val="tx2">
                      <a:lumMod val="75000"/>
                    </a:schemeClr>
                  </a:solidFill>
                </a:rPr>
                <a:t>3.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2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6" grpId="0" animBg="1"/>
      <p:bldP spid="17" grpId="0" animBg="1"/>
      <p:bldP spid="18" grpId="0"/>
      <p:bldP spid="19" grpId="0"/>
      <p:bldP spid="31" grpId="0"/>
      <p:bldP spid="32" grpId="0"/>
      <p:bldP spid="33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418383" y="260648"/>
                <a:ext cx="3605795" cy="685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Finding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800" b="1" i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𝐦𝐚𝐱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US" sz="2800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BE" sz="2800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</m:acc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e>
                            </m:acc>
                          </m:e>
                          <m:sub>
                            <m:r>
                              <a:rPr lang="fr-BE" sz="2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is easy</a:t>
                </a:r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3" y="260648"/>
                <a:ext cx="3605795" cy="685765"/>
              </a:xfrm>
              <a:prstGeom prst="rect">
                <a:avLst/>
              </a:prstGeom>
              <a:blipFill rotWithShape="1">
                <a:blip r:embed="rId3"/>
                <a:stretch>
                  <a:fillRect l="-3553" t="-8036" r="-2200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1619672" y="5445224"/>
                <a:ext cx="5935920" cy="848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fr-BE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expected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between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two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visits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fr-BE" sz="2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445224"/>
                <a:ext cx="5935920" cy="848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3743552" y="3806594"/>
            <a:ext cx="1440160" cy="1008112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5004048" y="4553096"/>
                <a:ext cx="57606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𝓦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53096"/>
                <a:ext cx="5760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/>
          <p:cNvGrpSpPr/>
          <p:nvPr/>
        </p:nvGrpSpPr>
        <p:grpSpPr>
          <a:xfrm>
            <a:off x="4286523" y="1820530"/>
            <a:ext cx="369332" cy="369332"/>
            <a:chOff x="4286523" y="3243136"/>
            <a:chExt cx="369332" cy="369332"/>
          </a:xfrm>
        </p:grpSpPr>
        <p:sp>
          <p:nvSpPr>
            <p:cNvPr id="6" name="Ellipse 5"/>
            <p:cNvSpPr/>
            <p:nvPr/>
          </p:nvSpPr>
          <p:spPr>
            <a:xfrm>
              <a:off x="4311800" y="3283527"/>
              <a:ext cx="303664" cy="3036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4286523" y="3243136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6523" y="3243136"/>
                  <a:ext cx="3693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Arc 10"/>
          <p:cNvSpPr/>
          <p:nvPr/>
        </p:nvSpPr>
        <p:spPr>
          <a:xfrm>
            <a:off x="4582670" y="1772816"/>
            <a:ext cx="992480" cy="464757"/>
          </a:xfrm>
          <a:prstGeom prst="arc">
            <a:avLst>
              <a:gd name="adj1" fmla="val 11281544"/>
              <a:gd name="adj2" fmla="val 10253541"/>
            </a:avLst>
          </a:prstGeom>
          <a:ln w="25400"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3743552" y="1994783"/>
            <a:ext cx="1251968" cy="2520280"/>
          </a:xfrm>
          <a:prstGeom prst="arc">
            <a:avLst>
              <a:gd name="adj1" fmla="val 7396846"/>
              <a:gd name="adj2" fmla="val 16030017"/>
            </a:avLst>
          </a:prstGeom>
          <a:ln w="25400"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>
            <a:stCxn id="4" idx="0"/>
            <a:endCxn id="6" idx="4"/>
          </p:cNvCxnSpPr>
          <p:nvPr/>
        </p:nvCxnSpPr>
        <p:spPr>
          <a:xfrm flipV="1">
            <a:off x="4463632" y="2164585"/>
            <a:ext cx="0" cy="1642009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479407" y="3356992"/>
            <a:ext cx="177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accent2"/>
                </a:solidFill>
              </a:rPr>
              <a:t>probability</a:t>
            </a:r>
            <a:r>
              <a:rPr lang="fr-BE" dirty="0" smtClean="0">
                <a:solidFill>
                  <a:schemeClr val="accent2"/>
                </a:solidFill>
              </a:rPr>
              <a:t> 1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418383" y="260648"/>
                <a:ext cx="5027338" cy="68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Finding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800" b="1" i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𝐦𝐢𝐧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BE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</m:acc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e>
                            </m:acc>
                          </m:e>
                          <m:sub>
                            <m:r>
                              <a:rPr lang="fr-BE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is easy too but…</a:t>
                </a:r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3" y="260648"/>
                <a:ext cx="5027338" cy="682944"/>
              </a:xfrm>
              <a:prstGeom prst="rect">
                <a:avLst/>
              </a:prstGeom>
              <a:blipFill rotWithShape="1">
                <a:blip r:embed="rId3"/>
                <a:stretch>
                  <a:fillRect l="-2549" t="-8036" r="-7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1619672" y="5445224"/>
                <a:ext cx="5935920" cy="848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fr-BE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expected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between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two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visits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fr-BE" sz="2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445224"/>
                <a:ext cx="5935920" cy="848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3743552" y="3806594"/>
            <a:ext cx="1440160" cy="1008112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5004048" y="4553096"/>
                <a:ext cx="57606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𝓦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53096"/>
                <a:ext cx="5760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/>
          <p:cNvGrpSpPr/>
          <p:nvPr/>
        </p:nvGrpSpPr>
        <p:grpSpPr>
          <a:xfrm>
            <a:off x="4286523" y="1820530"/>
            <a:ext cx="369332" cy="369332"/>
            <a:chOff x="4286523" y="3243136"/>
            <a:chExt cx="369332" cy="369332"/>
          </a:xfrm>
        </p:grpSpPr>
        <p:sp>
          <p:nvSpPr>
            <p:cNvPr id="6" name="Ellipse 5"/>
            <p:cNvSpPr/>
            <p:nvPr/>
          </p:nvSpPr>
          <p:spPr>
            <a:xfrm>
              <a:off x="4311800" y="3283527"/>
              <a:ext cx="303664" cy="3036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4286523" y="3243136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6523" y="3243136"/>
                  <a:ext cx="3693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Arc 10"/>
          <p:cNvSpPr/>
          <p:nvPr/>
        </p:nvSpPr>
        <p:spPr>
          <a:xfrm>
            <a:off x="4582670" y="1772816"/>
            <a:ext cx="992480" cy="464757"/>
          </a:xfrm>
          <a:prstGeom prst="arc">
            <a:avLst>
              <a:gd name="adj1" fmla="val 11281544"/>
              <a:gd name="adj2" fmla="val 10253541"/>
            </a:avLst>
          </a:prstGeom>
          <a:ln w="25400"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3743552" y="1994783"/>
            <a:ext cx="1251968" cy="2520280"/>
          </a:xfrm>
          <a:prstGeom prst="arc">
            <a:avLst>
              <a:gd name="adj1" fmla="val 7396846"/>
              <a:gd name="adj2" fmla="val 16030017"/>
            </a:avLst>
          </a:prstGeom>
          <a:ln w="25400"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5602909" y="3806594"/>
            <a:ext cx="177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accent2"/>
                </a:solidFill>
              </a:rPr>
              <a:t>probability</a:t>
            </a:r>
            <a:r>
              <a:rPr lang="fr-BE" dirty="0" smtClean="0">
                <a:solidFill>
                  <a:schemeClr val="accent2"/>
                </a:solidFill>
              </a:rPr>
              <a:t> 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7910164">
            <a:off x="4807094" y="3274010"/>
            <a:ext cx="1133664" cy="737634"/>
          </a:xfrm>
          <a:prstGeom prst="arc">
            <a:avLst>
              <a:gd name="adj1" fmla="val 1135247"/>
              <a:gd name="adj2" fmla="val 20525346"/>
            </a:avLst>
          </a:prstGeom>
          <a:ln w="25400">
            <a:solidFill>
              <a:schemeClr val="accent2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418383" y="260648"/>
                <a:ext cx="7569380" cy="68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Finding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800" b="1" i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𝐦𝐢𝐧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BE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</m:acc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e>
                            </m:acc>
                          </m:e>
                          <m:sub>
                            <m:r>
                              <a:rPr lang="fr-BE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if we fix the escape time from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𝓦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3" y="260648"/>
                <a:ext cx="7569380" cy="682944"/>
              </a:xfrm>
              <a:prstGeom prst="rect">
                <a:avLst/>
              </a:prstGeom>
              <a:blipFill rotWithShape="1">
                <a:blip r:embed="rId3"/>
                <a:stretch>
                  <a:fillRect l="-1692" t="-803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1619672" y="5445224"/>
                <a:ext cx="5935920" cy="848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fr-BE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expected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between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two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visits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fr-BE" sz="24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fr-BE" sz="2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445224"/>
                <a:ext cx="5935920" cy="848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3743552" y="3806594"/>
            <a:ext cx="1440160" cy="1008112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5004048" y="4553096"/>
                <a:ext cx="57606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𝓦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53096"/>
                <a:ext cx="5760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/>
          <p:cNvGrpSpPr/>
          <p:nvPr/>
        </p:nvGrpSpPr>
        <p:grpSpPr>
          <a:xfrm>
            <a:off x="4286523" y="1820530"/>
            <a:ext cx="369332" cy="369332"/>
            <a:chOff x="4286523" y="3243136"/>
            <a:chExt cx="369332" cy="369332"/>
          </a:xfrm>
        </p:grpSpPr>
        <p:sp>
          <p:nvSpPr>
            <p:cNvPr id="6" name="Ellipse 5"/>
            <p:cNvSpPr/>
            <p:nvPr/>
          </p:nvSpPr>
          <p:spPr>
            <a:xfrm>
              <a:off x="4311800" y="3283527"/>
              <a:ext cx="303664" cy="3036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4286523" y="3243136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6523" y="3243136"/>
                  <a:ext cx="3693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Arc 10"/>
          <p:cNvSpPr/>
          <p:nvPr/>
        </p:nvSpPr>
        <p:spPr>
          <a:xfrm>
            <a:off x="4582670" y="1772816"/>
            <a:ext cx="992480" cy="464757"/>
          </a:xfrm>
          <a:prstGeom prst="arc">
            <a:avLst>
              <a:gd name="adj1" fmla="val 11281544"/>
              <a:gd name="adj2" fmla="val 10253541"/>
            </a:avLst>
          </a:prstGeom>
          <a:ln w="25400"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3743552" y="1994783"/>
            <a:ext cx="1251968" cy="2520280"/>
          </a:xfrm>
          <a:prstGeom prst="arc">
            <a:avLst>
              <a:gd name="adj1" fmla="val 7396846"/>
              <a:gd name="adj2" fmla="val 16030017"/>
            </a:avLst>
          </a:prstGeom>
          <a:ln w="25400"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1115616" y="4445374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chemeClr val="accent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𝑝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𝑇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445374"/>
                <a:ext cx="223224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1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rot="20215378">
            <a:off x="2798998" y="4184279"/>
            <a:ext cx="1133664" cy="737634"/>
          </a:xfrm>
          <a:prstGeom prst="arc">
            <a:avLst>
              <a:gd name="adj1" fmla="val 1541203"/>
              <a:gd name="adj2" fmla="val 20525346"/>
            </a:avLst>
          </a:prstGeom>
          <a:ln w="25400">
            <a:solidFill>
              <a:schemeClr val="accent2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418383" y="1043444"/>
                <a:ext cx="3992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>
                    <a:solidFill>
                      <a:schemeClr val="tx2"/>
                    </a:solidFill>
                  </a:rPr>
                  <a:t>Let us </a:t>
                </a:r>
                <a:r>
                  <a:rPr lang="fr-BE" dirty="0" err="1" smtClean="0">
                    <a:solidFill>
                      <a:schemeClr val="tx2"/>
                    </a:solidFill>
                  </a:rPr>
                  <a:t>add</a:t>
                </a:r>
                <a:r>
                  <a:rPr lang="fr-BE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fr-BE" dirty="0" err="1" smtClean="0">
                    <a:solidFill>
                      <a:schemeClr val="tx2"/>
                    </a:solidFill>
                  </a:rPr>
                  <a:t>constraint</a:t>
                </a:r>
                <a:r>
                  <a:rPr lang="fr-BE" dirty="0" smtClean="0">
                    <a:solidFill>
                      <a:schemeClr val="tx2"/>
                    </a:solidFill>
                  </a:rPr>
                  <a:t> </a:t>
                </a:r>
                <a:r>
                  <a:rPr lang="fr-BE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fr-B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𝒲</m:t>
                        </m:r>
                        <m: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𝒱</m:t>
                        </m:r>
                      </m:sub>
                    </m:sSub>
                    <m:r>
                      <a:rPr lang="fr-BE" b="0" i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BE" b="0" i="0" smtClean="0">
                        <a:solidFill>
                          <a:schemeClr val="tx2"/>
                        </a:solidFill>
                        <a:latin typeface="Cambria Math"/>
                      </a:rPr>
                      <m:t>T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3" y="1043444"/>
                <a:ext cx="3992503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3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7592970" y="1828087"/>
            <a:ext cx="376449" cy="369332"/>
            <a:chOff x="4286523" y="3243136"/>
            <a:chExt cx="376449" cy="369332"/>
          </a:xfrm>
        </p:grpSpPr>
        <p:sp>
          <p:nvSpPr>
            <p:cNvPr id="17" name="Ellipse 16"/>
            <p:cNvSpPr/>
            <p:nvPr/>
          </p:nvSpPr>
          <p:spPr>
            <a:xfrm>
              <a:off x="4311800" y="3283527"/>
              <a:ext cx="303664" cy="303664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4286523" y="3243136"/>
                  <a:ext cx="3764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6523" y="3243136"/>
                  <a:ext cx="37644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Arc 12"/>
          <p:cNvSpPr/>
          <p:nvPr/>
        </p:nvSpPr>
        <p:spPr>
          <a:xfrm>
            <a:off x="4471189" y="1503559"/>
            <a:ext cx="3269163" cy="917329"/>
          </a:xfrm>
          <a:prstGeom prst="arc">
            <a:avLst>
              <a:gd name="adj1" fmla="val 11036982"/>
              <a:gd name="adj2" fmla="val 21411755"/>
            </a:avLst>
          </a:prstGeom>
          <a:noFill/>
          <a:ln w="25400">
            <a:solidFill>
              <a:schemeClr val="accent3">
                <a:lumMod val="75000"/>
              </a:schemeClr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5078910" y="1138099"/>
                <a:ext cx="2196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Furthest </a:t>
                </a:r>
                <a:r>
                  <a:rPr lang="fr-BE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away</a:t>
                </a:r>
                <a:r>
                  <a:rPr lang="fr-BE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fr-BE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from</a:t>
                </a:r>
                <a:r>
                  <a:rPr lang="fr-BE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910" y="1138099"/>
                <a:ext cx="2196435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222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 rot="8295924">
            <a:off x="4663354" y="2750803"/>
            <a:ext cx="3504343" cy="917329"/>
          </a:xfrm>
          <a:prstGeom prst="arc">
            <a:avLst>
              <a:gd name="adj1" fmla="val 11036982"/>
              <a:gd name="adj2" fmla="val 21485344"/>
            </a:avLst>
          </a:prstGeom>
          <a:noFill/>
          <a:ln w="25400">
            <a:solidFill>
              <a:schemeClr val="accent2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5761150" y="4148834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chemeClr val="accent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fr-BE" b="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1−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𝑝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𝑇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150" y="4148834"/>
                <a:ext cx="223224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18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6372200" y="3140968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chemeClr val="accent2"/>
                </a:solidFill>
              </a:rPr>
              <a:t>??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3" grpId="0" animBg="1"/>
      <p:bldP spid="19" grpId="0"/>
      <p:bldP spid="20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hollanders\Documents\UCL\Doc1\Conferences\MTNS 2014\Presentation\PageRankProcessed1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1330"/>
            <a:ext cx="6339631" cy="41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ZoneTexte 1036"/>
          <p:cNvSpPr txBox="1"/>
          <p:nvPr/>
        </p:nvSpPr>
        <p:spPr>
          <a:xfrm>
            <a:off x="418383" y="260648"/>
            <a:ext cx="8502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PageRank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average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portion of time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spent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in a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8" name="ZoneTexte 1037"/>
          <p:cNvSpPr txBox="1"/>
          <p:nvPr/>
        </p:nvSpPr>
        <p:spPr>
          <a:xfrm>
            <a:off x="418383" y="764704"/>
            <a:ext cx="308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During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infinite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random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walk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c 62"/>
          <p:cNvSpPr/>
          <p:nvPr/>
        </p:nvSpPr>
        <p:spPr>
          <a:xfrm>
            <a:off x="2339752" y="1820228"/>
            <a:ext cx="920494" cy="384636"/>
          </a:xfrm>
          <a:prstGeom prst="arc">
            <a:avLst>
              <a:gd name="adj1" fmla="val 11300125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4515106" y="1518673"/>
            <a:ext cx="3182447" cy="917329"/>
          </a:xfrm>
          <a:prstGeom prst="arc">
            <a:avLst>
              <a:gd name="adj1" fmla="val 11000572"/>
              <a:gd name="adj2" fmla="val 21411755"/>
            </a:avLst>
          </a:prstGeom>
          <a:noFill/>
          <a:ln w="2540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2267744" y="1556792"/>
            <a:ext cx="2117035" cy="985440"/>
          </a:xfrm>
          <a:prstGeom prst="arc">
            <a:avLst>
              <a:gd name="adj1" fmla="val 11300125"/>
              <a:gd name="adj2" fmla="val 21087825"/>
            </a:avLst>
          </a:prstGeom>
          <a:noFill/>
          <a:ln w="25400">
            <a:solidFill>
              <a:schemeClr val="accent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0" name="Connecteur droit avec flèche 59"/>
          <p:cNvCxnSpPr>
            <a:stCxn id="27" idx="2"/>
            <a:endCxn id="39" idx="6"/>
          </p:cNvCxnSpPr>
          <p:nvPr/>
        </p:nvCxnSpPr>
        <p:spPr>
          <a:xfrm flipH="1">
            <a:off x="6813661" y="2012753"/>
            <a:ext cx="804586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4264859" y="182053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59" y="1820530"/>
                <a:ext cx="36933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418383" y="260648"/>
            <a:ext cx="2985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counter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293497" y="1860921"/>
            <a:ext cx="303664" cy="303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7592970" y="1820530"/>
            <a:ext cx="376449" cy="369332"/>
            <a:chOff x="7592970" y="1828087"/>
            <a:chExt cx="376449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7592970" y="1828087"/>
                  <a:ext cx="3764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970" y="1828087"/>
                  <a:ext cx="37644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Ellipse 26"/>
            <p:cNvSpPr/>
            <p:nvPr/>
          </p:nvSpPr>
          <p:spPr>
            <a:xfrm>
              <a:off x="7618247" y="1868478"/>
              <a:ext cx="303664" cy="303664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254792" y="4172026"/>
            <a:ext cx="389466" cy="338554"/>
            <a:chOff x="4276411" y="4164194"/>
            <a:chExt cx="389466" cy="338554"/>
          </a:xfrm>
        </p:grpSpPr>
        <p:sp>
          <p:nvSpPr>
            <p:cNvPr id="30" name="Ellipse 29"/>
            <p:cNvSpPr/>
            <p:nvPr/>
          </p:nvSpPr>
          <p:spPr>
            <a:xfrm>
              <a:off x="4309245" y="4189471"/>
              <a:ext cx="303664" cy="30366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4276411" y="4164194"/>
                  <a:ext cx="3894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11" y="4164194"/>
                  <a:ext cx="389466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Ellipse 35"/>
          <p:cNvSpPr/>
          <p:nvPr/>
        </p:nvSpPr>
        <p:spPr>
          <a:xfrm>
            <a:off x="3185247" y="1860776"/>
            <a:ext cx="303664" cy="30366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401747" y="1853932"/>
            <a:ext cx="303664" cy="30366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509997" y="1860921"/>
            <a:ext cx="303664" cy="30366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2029049" y="1820530"/>
            <a:ext cx="410637" cy="407117"/>
            <a:chOff x="2029049" y="1820530"/>
            <a:chExt cx="410637" cy="4071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2029049" y="1820530"/>
                  <a:ext cx="3764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049" y="1820530"/>
                  <a:ext cx="37644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Ellipse 32"/>
            <p:cNvSpPr/>
            <p:nvPr/>
          </p:nvSpPr>
          <p:spPr>
            <a:xfrm>
              <a:off x="2076997" y="1860921"/>
              <a:ext cx="303664" cy="30366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ZoneTexte 41"/>
                <p:cNvSpPr txBox="1"/>
                <p:nvPr/>
              </p:nvSpPr>
              <p:spPr>
                <a:xfrm>
                  <a:off x="2142810" y="1858315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2" name="ZoneText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10" y="1858315"/>
                  <a:ext cx="2968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Connecteur droit avec flèche 53"/>
          <p:cNvCxnSpPr>
            <a:stCxn id="36" idx="6"/>
            <a:endCxn id="24" idx="2"/>
          </p:cNvCxnSpPr>
          <p:nvPr/>
        </p:nvCxnSpPr>
        <p:spPr>
          <a:xfrm>
            <a:off x="3488911" y="2012608"/>
            <a:ext cx="804586" cy="14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24" idx="6"/>
          </p:cNvCxnSpPr>
          <p:nvPr/>
        </p:nvCxnSpPr>
        <p:spPr>
          <a:xfrm flipH="1">
            <a:off x="4597160" y="2012753"/>
            <a:ext cx="8064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>
            <a:off x="5646082" y="1820435"/>
            <a:ext cx="920494" cy="384636"/>
          </a:xfrm>
          <a:prstGeom prst="arc">
            <a:avLst>
              <a:gd name="adj1" fmla="val 11399499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6" name="Arc 65"/>
          <p:cNvSpPr/>
          <p:nvPr/>
        </p:nvSpPr>
        <p:spPr>
          <a:xfrm>
            <a:off x="2446479" y="1982430"/>
            <a:ext cx="920494" cy="384636"/>
          </a:xfrm>
          <a:prstGeom prst="arc">
            <a:avLst>
              <a:gd name="adj1" fmla="val 11300125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Arc 66"/>
          <p:cNvSpPr/>
          <p:nvPr/>
        </p:nvSpPr>
        <p:spPr>
          <a:xfrm>
            <a:off x="5762409" y="1971801"/>
            <a:ext cx="920494" cy="384636"/>
          </a:xfrm>
          <a:prstGeom prst="arc">
            <a:avLst>
              <a:gd name="adj1" fmla="val 11300125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4437895" y="2157596"/>
            <a:ext cx="0" cy="2034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rot="13558393">
            <a:off x="1799040" y="2713172"/>
            <a:ext cx="3222671" cy="917329"/>
          </a:xfrm>
          <a:prstGeom prst="arc">
            <a:avLst>
              <a:gd name="adj1" fmla="val 11252359"/>
              <a:gd name="adj2" fmla="val 21280798"/>
            </a:avLst>
          </a:prstGeom>
          <a:noFill/>
          <a:ln w="25400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c 62"/>
          <p:cNvSpPr/>
          <p:nvPr/>
        </p:nvSpPr>
        <p:spPr>
          <a:xfrm>
            <a:off x="2339752" y="1820228"/>
            <a:ext cx="920494" cy="384636"/>
          </a:xfrm>
          <a:prstGeom prst="arc">
            <a:avLst>
              <a:gd name="adj1" fmla="val 11300125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4515106" y="1518673"/>
            <a:ext cx="3182447" cy="917329"/>
          </a:xfrm>
          <a:prstGeom prst="arc">
            <a:avLst>
              <a:gd name="adj1" fmla="val 11000572"/>
              <a:gd name="adj2" fmla="val 21411755"/>
            </a:avLst>
          </a:prstGeom>
          <a:noFill/>
          <a:ln w="2540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2267744" y="1556792"/>
            <a:ext cx="2117035" cy="985440"/>
          </a:xfrm>
          <a:prstGeom prst="arc">
            <a:avLst>
              <a:gd name="adj1" fmla="val 11300125"/>
              <a:gd name="adj2" fmla="val 21087825"/>
            </a:avLst>
          </a:prstGeom>
          <a:noFill/>
          <a:ln w="25400">
            <a:solidFill>
              <a:schemeClr val="accent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0" name="Connecteur droit avec flèche 59"/>
          <p:cNvCxnSpPr>
            <a:stCxn id="27" idx="2"/>
            <a:endCxn id="39" idx="6"/>
          </p:cNvCxnSpPr>
          <p:nvPr/>
        </p:nvCxnSpPr>
        <p:spPr>
          <a:xfrm flipH="1">
            <a:off x="6813661" y="2012753"/>
            <a:ext cx="804586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4264859" y="182053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59" y="1820530"/>
                <a:ext cx="36933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418383" y="260648"/>
            <a:ext cx="2985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counter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293497" y="1860921"/>
            <a:ext cx="303664" cy="303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7592970" y="1820530"/>
            <a:ext cx="376449" cy="369332"/>
            <a:chOff x="7592970" y="1828087"/>
            <a:chExt cx="376449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7592970" y="1828087"/>
                  <a:ext cx="3764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970" y="1828087"/>
                  <a:ext cx="37644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Ellipse 26"/>
            <p:cNvSpPr/>
            <p:nvPr/>
          </p:nvSpPr>
          <p:spPr>
            <a:xfrm>
              <a:off x="7618247" y="1868478"/>
              <a:ext cx="303664" cy="303664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254792" y="4172026"/>
            <a:ext cx="389466" cy="338554"/>
            <a:chOff x="4276411" y="4164194"/>
            <a:chExt cx="389466" cy="338554"/>
          </a:xfrm>
        </p:grpSpPr>
        <p:sp>
          <p:nvSpPr>
            <p:cNvPr id="30" name="Ellipse 29"/>
            <p:cNvSpPr/>
            <p:nvPr/>
          </p:nvSpPr>
          <p:spPr>
            <a:xfrm>
              <a:off x="4309245" y="4189471"/>
              <a:ext cx="303664" cy="30366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4276411" y="4164194"/>
                  <a:ext cx="3894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11" y="4164194"/>
                  <a:ext cx="389466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Ellipse 35"/>
          <p:cNvSpPr/>
          <p:nvPr/>
        </p:nvSpPr>
        <p:spPr>
          <a:xfrm>
            <a:off x="3185247" y="1860776"/>
            <a:ext cx="303664" cy="30366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401747" y="1853932"/>
            <a:ext cx="303664" cy="30366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509997" y="1860921"/>
            <a:ext cx="303664" cy="30366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2029049" y="1820530"/>
            <a:ext cx="410637" cy="407117"/>
            <a:chOff x="2029049" y="1820530"/>
            <a:chExt cx="410637" cy="4071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2029049" y="1820530"/>
                  <a:ext cx="3764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049" y="1820530"/>
                  <a:ext cx="37644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Ellipse 32"/>
            <p:cNvSpPr/>
            <p:nvPr/>
          </p:nvSpPr>
          <p:spPr>
            <a:xfrm>
              <a:off x="2076997" y="1860921"/>
              <a:ext cx="303664" cy="30366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ZoneTexte 41"/>
                <p:cNvSpPr txBox="1"/>
                <p:nvPr/>
              </p:nvSpPr>
              <p:spPr>
                <a:xfrm>
                  <a:off x="2142810" y="1858315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2" name="ZoneText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10" y="1858315"/>
                  <a:ext cx="2968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Connecteur droit avec flèche 53"/>
          <p:cNvCxnSpPr>
            <a:stCxn id="36" idx="6"/>
            <a:endCxn id="24" idx="2"/>
          </p:cNvCxnSpPr>
          <p:nvPr/>
        </p:nvCxnSpPr>
        <p:spPr>
          <a:xfrm>
            <a:off x="3488911" y="2012608"/>
            <a:ext cx="804586" cy="14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24" idx="6"/>
          </p:cNvCxnSpPr>
          <p:nvPr/>
        </p:nvCxnSpPr>
        <p:spPr>
          <a:xfrm flipH="1">
            <a:off x="4597160" y="2012753"/>
            <a:ext cx="8064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>
            <a:off x="5646082" y="1820435"/>
            <a:ext cx="920494" cy="384636"/>
          </a:xfrm>
          <a:prstGeom prst="arc">
            <a:avLst>
              <a:gd name="adj1" fmla="val 11399499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6" name="Arc 65"/>
          <p:cNvSpPr/>
          <p:nvPr/>
        </p:nvSpPr>
        <p:spPr>
          <a:xfrm>
            <a:off x="2446479" y="1982430"/>
            <a:ext cx="920494" cy="384636"/>
          </a:xfrm>
          <a:prstGeom prst="arc">
            <a:avLst>
              <a:gd name="adj1" fmla="val 11300125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Arc 66"/>
          <p:cNvSpPr/>
          <p:nvPr/>
        </p:nvSpPr>
        <p:spPr>
          <a:xfrm>
            <a:off x="5762409" y="1971801"/>
            <a:ext cx="920494" cy="384636"/>
          </a:xfrm>
          <a:prstGeom prst="arc">
            <a:avLst>
              <a:gd name="adj1" fmla="val 11300125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4437895" y="2157596"/>
            <a:ext cx="0" cy="2034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rot="13558393">
            <a:off x="1799040" y="2713172"/>
            <a:ext cx="3222671" cy="917329"/>
          </a:xfrm>
          <a:prstGeom prst="arc">
            <a:avLst>
              <a:gd name="adj1" fmla="val 11252359"/>
              <a:gd name="adj2" fmla="val 21280798"/>
            </a:avLst>
          </a:prstGeom>
          <a:noFill/>
          <a:ln w="25400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683568" y="1712808"/>
                <a:ext cx="13214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BE" sz="1600" dirty="0" smtClean="0">
                    <a:solidFill>
                      <a:schemeClr val="accent6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fr-BE" sz="1600" b="0" i="0" smtClean="0">
                        <a:solidFill>
                          <a:schemeClr val="accent6"/>
                        </a:solidFill>
                        <a:latin typeface="Cambria Math"/>
                      </a:rPr>
                      <m:t>3</m:t>
                    </m:r>
                    <m:r>
                      <a:rPr lang="fr-BE" sz="1600" b="0" i="1" smtClean="0">
                        <a:solidFill>
                          <a:schemeClr val="accent6"/>
                        </a:solidFill>
                        <a:latin typeface="Cambria Math"/>
                      </a:rPr>
                      <m:t>.33</m:t>
                    </m:r>
                  </m:oMath>
                </a14:m>
                <a:r>
                  <a:rPr lang="fr-BE" sz="16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BE" sz="1600" dirty="0" err="1" smtClean="0">
                    <a:solidFill>
                      <a:schemeClr val="accent6"/>
                    </a:solidFill>
                  </a:rPr>
                  <a:t>from</a:t>
                </a:r>
                <a:r>
                  <a:rPr lang="fr-BE" sz="160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12808"/>
                <a:ext cx="1321422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ZoneTexte 31"/>
              <p:cNvSpPr txBox="1"/>
              <p:nvPr/>
            </p:nvSpPr>
            <p:spPr>
              <a:xfrm>
                <a:off x="8003106" y="1720158"/>
                <a:ext cx="13214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fr-BE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fr-BE" sz="16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from</a:t>
                </a:r>
                <a:r>
                  <a:rPr lang="fr-BE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106" y="1720158"/>
                <a:ext cx="1321422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765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9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c 62"/>
          <p:cNvSpPr/>
          <p:nvPr/>
        </p:nvSpPr>
        <p:spPr>
          <a:xfrm>
            <a:off x="2339752" y="1820228"/>
            <a:ext cx="920494" cy="384636"/>
          </a:xfrm>
          <a:prstGeom prst="arc">
            <a:avLst>
              <a:gd name="adj1" fmla="val 11300125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4515106" y="1518673"/>
            <a:ext cx="3182447" cy="917329"/>
          </a:xfrm>
          <a:prstGeom prst="arc">
            <a:avLst>
              <a:gd name="adj1" fmla="val 11000572"/>
              <a:gd name="adj2" fmla="val 21411755"/>
            </a:avLst>
          </a:prstGeom>
          <a:noFill/>
          <a:ln w="2540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2267744" y="1556792"/>
            <a:ext cx="2117035" cy="985440"/>
          </a:xfrm>
          <a:prstGeom prst="arc">
            <a:avLst>
              <a:gd name="adj1" fmla="val 11300125"/>
              <a:gd name="adj2" fmla="val 21087825"/>
            </a:avLst>
          </a:prstGeom>
          <a:noFill/>
          <a:ln w="25400">
            <a:solidFill>
              <a:schemeClr val="accent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0" name="Connecteur droit avec flèche 59"/>
          <p:cNvCxnSpPr>
            <a:stCxn id="27" idx="2"/>
            <a:endCxn id="39" idx="6"/>
          </p:cNvCxnSpPr>
          <p:nvPr/>
        </p:nvCxnSpPr>
        <p:spPr>
          <a:xfrm flipH="1">
            <a:off x="6813661" y="2012753"/>
            <a:ext cx="804586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4264859" y="182053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59" y="1820530"/>
                <a:ext cx="36933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418383" y="260648"/>
            <a:ext cx="2985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counter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example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293497" y="1860921"/>
            <a:ext cx="303664" cy="303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7592970" y="1820530"/>
            <a:ext cx="376449" cy="369332"/>
            <a:chOff x="7592970" y="1828087"/>
            <a:chExt cx="376449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7592970" y="1828087"/>
                  <a:ext cx="3764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2970" y="1828087"/>
                  <a:ext cx="37644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Ellipse 26"/>
            <p:cNvSpPr/>
            <p:nvPr/>
          </p:nvSpPr>
          <p:spPr>
            <a:xfrm>
              <a:off x="7618247" y="1868478"/>
              <a:ext cx="303664" cy="303664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254792" y="4172026"/>
            <a:ext cx="389466" cy="338554"/>
            <a:chOff x="4276411" y="4164194"/>
            <a:chExt cx="389466" cy="338554"/>
          </a:xfrm>
        </p:grpSpPr>
        <p:sp>
          <p:nvSpPr>
            <p:cNvPr id="30" name="Ellipse 29"/>
            <p:cNvSpPr/>
            <p:nvPr/>
          </p:nvSpPr>
          <p:spPr>
            <a:xfrm>
              <a:off x="4309245" y="4189471"/>
              <a:ext cx="303664" cy="30366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4276411" y="4164194"/>
                  <a:ext cx="3894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11" y="4164194"/>
                  <a:ext cx="389466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Ellipse 35"/>
          <p:cNvSpPr/>
          <p:nvPr/>
        </p:nvSpPr>
        <p:spPr>
          <a:xfrm>
            <a:off x="3185247" y="1860776"/>
            <a:ext cx="303664" cy="30366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401747" y="1853932"/>
            <a:ext cx="303664" cy="30366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509997" y="1860921"/>
            <a:ext cx="303664" cy="30366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2029049" y="1820530"/>
            <a:ext cx="410637" cy="407117"/>
            <a:chOff x="2029049" y="1820530"/>
            <a:chExt cx="410637" cy="4071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2029049" y="1820530"/>
                  <a:ext cx="37644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049" y="1820530"/>
                  <a:ext cx="37644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Ellipse 32"/>
            <p:cNvSpPr/>
            <p:nvPr/>
          </p:nvSpPr>
          <p:spPr>
            <a:xfrm>
              <a:off x="2076997" y="1860921"/>
              <a:ext cx="303664" cy="30366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ZoneTexte 41"/>
                <p:cNvSpPr txBox="1"/>
                <p:nvPr/>
              </p:nvSpPr>
              <p:spPr>
                <a:xfrm>
                  <a:off x="2142810" y="1858315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2" name="ZoneText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10" y="1858315"/>
                  <a:ext cx="2968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Connecteur droit avec flèche 53"/>
          <p:cNvCxnSpPr>
            <a:stCxn id="36" idx="6"/>
            <a:endCxn id="24" idx="2"/>
          </p:cNvCxnSpPr>
          <p:nvPr/>
        </p:nvCxnSpPr>
        <p:spPr>
          <a:xfrm>
            <a:off x="3488911" y="2012608"/>
            <a:ext cx="804586" cy="14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24" idx="6"/>
          </p:cNvCxnSpPr>
          <p:nvPr/>
        </p:nvCxnSpPr>
        <p:spPr>
          <a:xfrm flipH="1">
            <a:off x="4597160" y="2012753"/>
            <a:ext cx="8064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>
            <a:off x="5646082" y="1820435"/>
            <a:ext cx="920494" cy="384636"/>
          </a:xfrm>
          <a:prstGeom prst="arc">
            <a:avLst>
              <a:gd name="adj1" fmla="val 11399499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6" name="Arc 65"/>
          <p:cNvSpPr/>
          <p:nvPr/>
        </p:nvSpPr>
        <p:spPr>
          <a:xfrm>
            <a:off x="2446479" y="1982430"/>
            <a:ext cx="920494" cy="384636"/>
          </a:xfrm>
          <a:prstGeom prst="arc">
            <a:avLst>
              <a:gd name="adj1" fmla="val 11300125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Arc 66"/>
          <p:cNvSpPr/>
          <p:nvPr/>
        </p:nvSpPr>
        <p:spPr>
          <a:xfrm>
            <a:off x="5762409" y="1971801"/>
            <a:ext cx="920494" cy="384636"/>
          </a:xfrm>
          <a:prstGeom prst="arc">
            <a:avLst>
              <a:gd name="adj1" fmla="val 11300125"/>
              <a:gd name="adj2" fmla="val 20879953"/>
            </a:avLst>
          </a:prstGeom>
          <a:noFill/>
          <a:ln w="25400">
            <a:solidFill>
              <a:schemeClr val="tx1"/>
            </a:solidFill>
            <a:headEnd type="triangle" w="med" len="lg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 flipH="1" flipV="1">
            <a:off x="2320007" y="2138638"/>
            <a:ext cx="2002612" cy="210085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rot="13558393">
            <a:off x="1799040" y="2713172"/>
            <a:ext cx="3222671" cy="917329"/>
          </a:xfrm>
          <a:prstGeom prst="arc">
            <a:avLst>
              <a:gd name="adj1" fmla="val 11252359"/>
              <a:gd name="adj2" fmla="val 21280798"/>
            </a:avLst>
          </a:prstGeom>
          <a:noFill/>
          <a:ln w="25400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683568" y="1712808"/>
                <a:ext cx="13214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BE" sz="1600" dirty="0" smtClean="0">
                    <a:solidFill>
                      <a:schemeClr val="accent6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fr-BE" sz="1600" b="0" i="0" smtClean="0">
                        <a:solidFill>
                          <a:schemeClr val="accent6"/>
                        </a:solidFill>
                        <a:latin typeface="Cambria Math"/>
                      </a:rPr>
                      <m:t>3</m:t>
                    </m:r>
                    <m:r>
                      <a:rPr lang="fr-BE" sz="1600" b="0" i="1" smtClean="0">
                        <a:solidFill>
                          <a:schemeClr val="accent6"/>
                        </a:solidFill>
                        <a:latin typeface="Cambria Math"/>
                      </a:rPr>
                      <m:t>.33</m:t>
                    </m:r>
                  </m:oMath>
                </a14:m>
                <a:r>
                  <a:rPr lang="fr-BE" sz="16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fr-BE" sz="1600" dirty="0" err="1" smtClean="0">
                    <a:solidFill>
                      <a:schemeClr val="accent6"/>
                    </a:solidFill>
                  </a:rPr>
                  <a:t>from</a:t>
                </a:r>
                <a:r>
                  <a:rPr lang="fr-BE" sz="160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12808"/>
                <a:ext cx="1321422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ZoneTexte 31"/>
              <p:cNvSpPr txBox="1"/>
              <p:nvPr/>
            </p:nvSpPr>
            <p:spPr>
              <a:xfrm>
                <a:off x="8003106" y="1720158"/>
                <a:ext cx="13214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fr-BE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fr-BE" sz="16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from</a:t>
                </a:r>
                <a:r>
                  <a:rPr lang="fr-BE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106" y="1720158"/>
                <a:ext cx="1321422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765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6372200" y="3068960"/>
                <a:ext cx="2172967" cy="1200329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BE" b="1" dirty="0" smtClean="0">
                    <a:solidFill>
                      <a:schemeClr val="accent2"/>
                    </a:solidFill>
                  </a:rPr>
                  <a:t>To </a:t>
                </a:r>
                <a:r>
                  <a:rPr lang="fr-BE" b="1" dirty="0" err="1" smtClean="0">
                    <a:solidFill>
                      <a:schemeClr val="accent2"/>
                    </a:solidFill>
                  </a:rPr>
                  <a:t>minimize</a:t>
                </a:r>
                <a:r>
                  <a:rPr lang="fr-BE" b="1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r-BE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BE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acc>
                      </m:e>
                      <m:sub>
                        <m:r>
                          <a:rPr lang="fr-BE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fr-BE" b="1" dirty="0" smtClean="0">
                    <a:solidFill>
                      <a:schemeClr val="accent2"/>
                    </a:solidFill>
                  </a:rPr>
                  <a:t>the optimal solution </a:t>
                </a:r>
              </a:p>
              <a:p>
                <a:pPr algn="ctr"/>
                <a:r>
                  <a:rPr lang="fr-BE" b="1" dirty="0" err="1" smtClean="0">
                    <a:solidFill>
                      <a:schemeClr val="accent2"/>
                    </a:solidFill>
                  </a:rPr>
                  <a:t>is</a:t>
                </a:r>
                <a:r>
                  <a:rPr lang="fr-BE" b="1" dirty="0" smtClean="0">
                    <a:solidFill>
                      <a:schemeClr val="accent2"/>
                    </a:solidFill>
                  </a:rPr>
                  <a:t> to go all-in to </a:t>
                </a:r>
                <a14:m>
                  <m:oMath xmlns:m="http://schemas.openxmlformats.org/officeDocument/2006/math">
                    <m:r>
                      <a:rPr lang="fr-BE" b="1" i="1" smtClean="0">
                        <a:solidFill>
                          <a:schemeClr val="accent6"/>
                        </a:solidFill>
                        <a:latin typeface="Cambria Math"/>
                      </a:rPr>
                      <m:t>𝒖</m:t>
                    </m:r>
                    <m:r>
                      <a:rPr lang="fr-BE" b="1" i="1" smtClean="0">
                        <a:solidFill>
                          <a:schemeClr val="accent6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fr-BE" b="1" dirty="0" smtClean="0">
                    <a:solidFill>
                      <a:schemeClr val="accent2"/>
                    </a:solidFill>
                  </a:rPr>
                  <a:t>and not to </a:t>
                </a:r>
                <a14:m>
                  <m:oMath xmlns:m="http://schemas.openxmlformats.org/officeDocument/2006/math">
                    <m:r>
                      <a:rPr lang="fr-BE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𝒖</m:t>
                    </m:r>
                  </m:oMath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068960"/>
                <a:ext cx="2172967" cy="1200329"/>
              </a:xfrm>
              <a:prstGeom prst="rect">
                <a:avLst/>
              </a:prstGeom>
              <a:blipFill rotWithShape="1">
                <a:blip r:embed="rId10"/>
                <a:stretch>
                  <a:fillRect l="-1385" t="-1493" r="-1385" b="-597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4568655" y="4116756"/>
            <a:ext cx="802989" cy="464757"/>
          </a:xfrm>
          <a:prstGeom prst="arc">
            <a:avLst>
              <a:gd name="adj1" fmla="val 11281544"/>
              <a:gd name="adj2" fmla="val 10253541"/>
            </a:avLst>
          </a:prstGeom>
          <a:ln w="25400">
            <a:solidFill>
              <a:schemeClr val="accent2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ZoneTexte 43"/>
              <p:cNvSpPr txBox="1"/>
              <p:nvPr/>
            </p:nvSpPr>
            <p:spPr>
              <a:xfrm>
                <a:off x="3413834" y="2987170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chemeClr val="accent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fr-BE" b="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1−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𝑝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𝑇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834" y="2987170"/>
                <a:ext cx="223224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1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4716016" y="4509120"/>
                <a:ext cx="1715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chemeClr val="accent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𝑝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𝑇</m:t>
                    </m:r>
                    <m:r>
                      <a:rPr lang="fr-BE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509120"/>
                <a:ext cx="1715003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3203" t="-8333" r="-71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e 45"/>
          <p:cNvGrpSpPr/>
          <p:nvPr/>
        </p:nvGrpSpPr>
        <p:grpSpPr>
          <a:xfrm>
            <a:off x="500200" y="5445224"/>
            <a:ext cx="8320272" cy="584775"/>
            <a:chOff x="815607" y="5661248"/>
            <a:chExt cx="8320272" cy="5847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815607" y="5661248"/>
                  <a:ext cx="7617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607" y="5661248"/>
                  <a:ext cx="761747" cy="5847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ZoneTexte 47"/>
            <p:cNvSpPr txBox="1"/>
            <p:nvPr/>
          </p:nvSpPr>
          <p:spPr>
            <a:xfrm>
              <a:off x="1753089" y="5722802"/>
              <a:ext cx="7382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400" dirty="0" err="1" smtClean="0"/>
                <a:t>We</a:t>
              </a:r>
              <a:r>
                <a:rPr lang="fr-BE" sz="2400" dirty="0" smtClean="0"/>
                <a:t> </a:t>
              </a:r>
              <a:r>
                <a:rPr lang="fr-BE" sz="2400" dirty="0" err="1" smtClean="0"/>
                <a:t>need</a:t>
              </a:r>
              <a:r>
                <a:rPr lang="fr-BE" sz="2400" dirty="0" smtClean="0"/>
                <a:t> to </a:t>
              </a:r>
              <a:r>
                <a:rPr lang="fr-BE" sz="2400" dirty="0" err="1" smtClean="0"/>
                <a:t>loop</a:t>
              </a:r>
              <a:r>
                <a:rPr lang="fr-BE" sz="2400" dirty="0" smtClean="0"/>
                <a:t> </a:t>
              </a:r>
              <a:r>
                <a:rPr lang="fr-BE" sz="2400" dirty="0" err="1" smtClean="0"/>
                <a:t>through</a:t>
              </a:r>
              <a:r>
                <a:rPr lang="fr-BE" sz="2400" dirty="0" smtClean="0"/>
                <a:t> </a:t>
              </a:r>
              <a:r>
                <a:rPr lang="fr-BE" sz="2400" dirty="0" err="1" smtClean="0"/>
                <a:t>every</a:t>
              </a:r>
              <a:r>
                <a:rPr lang="fr-BE" sz="2400" dirty="0" smtClean="0"/>
                <a:t> candidate </a:t>
              </a:r>
              <a:r>
                <a:rPr lang="en-US" sz="2400" dirty="0" smtClean="0"/>
                <a:t>“</a:t>
              </a:r>
              <a:r>
                <a:rPr lang="fr-BE" sz="2400" dirty="0" err="1" smtClean="0"/>
                <a:t>worst-node</a:t>
              </a:r>
              <a:r>
                <a:rPr lang="en-US" sz="2400" dirty="0" smtClean="0"/>
                <a:t>”</a:t>
              </a:r>
              <a:r>
                <a:rPr lang="fr-BE" sz="2400" dirty="0" smtClean="0"/>
                <a:t>…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3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418383" y="260648"/>
                <a:ext cx="8250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The </a:t>
                </a:r>
                <a:r>
                  <a:rPr lang="fr-BE" sz="28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algorithm</a:t>
                </a:r>
                <a:r>
                  <a:rPr lang="fr-BE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to </a:t>
                </a:r>
                <a:r>
                  <a:rPr lang="fr-BE" sz="28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compute</a:t>
                </a:r>
                <a:r>
                  <a:rPr lang="fr-BE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the maximum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BE" sz="2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fr-BE" sz="2800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BE" sz="2800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e>
                            </m:acc>
                            <m:r>
                              <a:rPr lang="fr-BE" sz="2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fr-BE" sz="28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e>
                      <m:sub>
                        <m:r>
                          <a:rPr lang="fr-BE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3" y="260648"/>
                <a:ext cx="825001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5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418383" y="764704"/>
                <a:ext cx="8266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>
                    <a:solidFill>
                      <a:schemeClr val="tx2">
                        <a:lumMod val="75000"/>
                      </a:schemeClr>
                    </a:solidFill>
                  </a:rPr>
                  <a:t>over all perturbations of the </a:t>
                </a:r>
                <a:r>
                  <a:rPr lang="fr-BE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nodes</a:t>
                </a:r>
                <a:r>
                  <a:rPr lang="fr-BE" dirty="0" smtClean="0">
                    <a:solidFill>
                      <a:schemeClr val="tx2">
                        <a:lumMod val="75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fr-BE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𝒲</m:t>
                    </m:r>
                  </m:oMath>
                </a14:m>
                <a:r>
                  <a:rPr lang="fr-BE" dirty="0" smtClean="0">
                    <a:solidFill>
                      <a:schemeClr val="tx2">
                        <a:lumMod val="75000"/>
                      </a:schemeClr>
                    </a:solidFill>
                  </a:rPr>
                  <a:t>, </a:t>
                </a:r>
                <a:r>
                  <a:rPr lang="fr-BE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under</a:t>
                </a:r>
                <a:r>
                  <a:rPr lang="fr-BE" dirty="0" smtClean="0">
                    <a:solidFill>
                      <a:schemeClr val="tx2">
                        <a:lumMod val="75000"/>
                      </a:schemeClr>
                    </a:solidFill>
                  </a:rPr>
                  <a:t> the escape time </a:t>
                </a:r>
                <a:r>
                  <a:rPr lang="fr-BE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constraint</a:t>
                </a:r>
                <a:r>
                  <a:rPr lang="fr-BE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𝒲</m:t>
                        </m:r>
                        <m: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fr-BE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𝒱</m:t>
                        </m:r>
                      </m:sub>
                    </m:sSub>
                    <m:r>
                      <a:rPr lang="fr-BE" b="0" i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BE" b="0" i="0" smtClean="0">
                        <a:solidFill>
                          <a:schemeClr val="tx2"/>
                        </a:solidFill>
                        <a:latin typeface="Cambria Math"/>
                      </a:rPr>
                      <m:t>T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3" y="764704"/>
                <a:ext cx="826623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6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611560" y="16288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23192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193339" y="1628800"/>
            <a:ext cx="4818821" cy="461666"/>
            <a:chOff x="1193339" y="1916831"/>
            <a:chExt cx="4818821" cy="4616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1193339" y="1916831"/>
                  <a:ext cx="23326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BE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r>
                        <a:rPr lang="fr-BE" sz="24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400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 from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339" y="1916831"/>
                  <a:ext cx="233262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88" t="-10526" r="-314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e 8"/>
            <p:cNvGrpSpPr/>
            <p:nvPr/>
          </p:nvGrpSpPr>
          <p:grpSpPr>
            <a:xfrm>
              <a:off x="3347864" y="1916832"/>
              <a:ext cx="2664296" cy="461665"/>
              <a:chOff x="3203848" y="5959584"/>
              <a:chExt cx="2664296" cy="46166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ZoneTexte 9"/>
                  <p:cNvSpPr txBox="1"/>
                  <p:nvPr/>
                </p:nvSpPr>
                <p:spPr>
                  <a:xfrm>
                    <a:off x="3203848" y="5959584"/>
                    <a:ext cx="12877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=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BE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fr-BE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,</a:t>
                    </a:r>
                    <a:endParaRPr lang="en-US" sz="240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0" name="ZoneText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3848" y="5959584"/>
                    <a:ext cx="1287725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0526" r="-6635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ZoneTexte 10"/>
                  <p:cNvSpPr txBox="1"/>
                  <p:nvPr/>
                </p:nvSpPr>
                <p:spPr>
                  <a:xfrm>
                    <a:off x="4256487" y="5959584"/>
                    <a:ext cx="16116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sz="2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fr-BE" sz="2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BE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ZoneText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6487" y="5959584"/>
                    <a:ext cx="1611657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1606390" y="4221088"/>
                <a:ext cx="3195169" cy="682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fr-BE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𝑚𝑖𝑛</m:t>
                          </m:r>
                        </m:sup>
                      </m:sSubSup>
                      <m:r>
                        <a:rPr lang="fr-BE" sz="24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 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BE" sz="240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BE" sz="240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2400" i="0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acc>
                                    <m:accPr>
                                      <m:chr m:val="̃"/>
                                      <m:ctrlPr>
                                        <a:rPr lang="fr-BE" sz="240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BE" sz="2400" b="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</m:acc>
                                </m:lim>
                              </m:limLow>
                              <m:r>
                                <a:rPr lang="fr-BE" sz="24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BE" sz="240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BE" sz="240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BE" sz="2400" i="1" smtClean="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BE" sz="24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fr-BE" sz="24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24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4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fr-BE" sz="24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390" y="4221088"/>
                <a:ext cx="3195169" cy="6820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35"/>
              <p:cNvSpPr txBox="1"/>
              <p:nvPr/>
            </p:nvSpPr>
            <p:spPr>
              <a:xfrm>
                <a:off x="1190481" y="2319262"/>
                <a:ext cx="28910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For </a:t>
                </a:r>
                <a:r>
                  <a:rPr lang="fr-BE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each</a:t>
                </a:r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fr-BE" sz="24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compute: 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481" y="2319262"/>
                <a:ext cx="289104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3158" t="-10526" r="-231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ZoneTexte 43"/>
              <p:cNvSpPr txBox="1"/>
              <p:nvPr/>
            </p:nvSpPr>
            <p:spPr>
              <a:xfrm>
                <a:off x="1619672" y="2939724"/>
                <a:ext cx="3222998" cy="684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fr-BE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𝑚𝑎𝑥</m:t>
                          </m:r>
                        </m:sup>
                      </m:sSubSup>
                      <m:r>
                        <a:rPr lang="fr-BE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BE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BE" sz="24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BE" sz="24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240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acc>
                                    <m:accPr>
                                      <m:chr m:val="̃"/>
                                      <m:ctrlPr>
                                        <a:rPr lang="fr-BE" sz="240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BE" sz="24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</m:acc>
                                </m:lim>
                              </m:limLow>
                              <m:r>
                                <a:rPr lang="fr-BE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BE" sz="24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BE" sz="240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BE" sz="240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BE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fr-BE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fr-BE" sz="24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939724"/>
                <a:ext cx="3222998" cy="6844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/>
          <p:cNvSpPr txBox="1"/>
          <p:nvPr/>
        </p:nvSpPr>
        <p:spPr>
          <a:xfrm>
            <a:off x="611560" y="583573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/>
              <p:cNvSpPr txBox="1"/>
              <p:nvPr/>
            </p:nvSpPr>
            <p:spPr>
              <a:xfrm>
                <a:off x="1187726" y="5835729"/>
                <a:ext cx="6085577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Return the </a:t>
                </a:r>
                <a:r>
                  <a:rPr lang="fr-BE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largest</a:t>
                </a:r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fr-BE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fr-BE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𝑚𝑖𝑛</m:t>
                        </m:r>
                      </m:sup>
                    </m:sSubSup>
                  </m:oMath>
                </a14:m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fr-BE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fr-BE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fr-BE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𝑎𝑥</m:t>
                        </m:r>
                      </m:sup>
                    </m:sSubSup>
                  </m:oMath>
                </a14:m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fr-BE" sz="24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encountered</a:t>
                </a:r>
                <a:r>
                  <a:rPr lang="fr-BE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26" y="5835729"/>
                <a:ext cx="6085577" cy="473591"/>
              </a:xfrm>
              <a:prstGeom prst="rect">
                <a:avLst/>
              </a:prstGeom>
              <a:blipFill rotWithShape="1">
                <a:blip r:embed="rId11"/>
                <a:stretch>
                  <a:fillRect l="-1603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3322503" y="3624207"/>
            <a:ext cx="385401" cy="288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3692790" y="3769295"/>
                <a:ext cx="31473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400" dirty="0" smtClean="0"/>
                  <a:t>all </a:t>
                </a:r>
                <a:r>
                  <a:rPr lang="fr-BE" sz="1400" dirty="0" err="1" smtClean="0"/>
                  <a:t>nodes</a:t>
                </a:r>
                <a:r>
                  <a:rPr lang="fr-BE" sz="1400" dirty="0" smtClean="0"/>
                  <a:t> of </a:t>
                </a:r>
                <a14:m>
                  <m:oMath xmlns:m="http://schemas.openxmlformats.org/officeDocument/2006/math">
                    <m:r>
                      <a:rPr lang="fr-BE" sz="1400" i="1" smtClean="0">
                        <a:latin typeface="Cambria Math"/>
                        <a:ea typeface="Cambria Math"/>
                      </a:rPr>
                      <m:t>𝒲</m:t>
                    </m:r>
                  </m:oMath>
                </a14:m>
                <a:r>
                  <a:rPr lang="en-US" sz="1400" dirty="0" smtClean="0"/>
                  <a:t> go to </a:t>
                </a:r>
                <a14:m>
                  <m:oMath xmlns:m="http://schemas.openxmlformats.org/officeDocument/2006/math">
                    <m:r>
                      <a:rPr lang="fr-BE" sz="1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1400" dirty="0" smtClean="0"/>
                  <a:t> with probability 1</a:t>
                </a:r>
                <a:endParaRPr lang="en-US" sz="1400" dirty="0"/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90" y="3769295"/>
                <a:ext cx="3147336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581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46"/>
          <p:cNvCxnSpPr/>
          <p:nvPr/>
        </p:nvCxnSpPr>
        <p:spPr>
          <a:xfrm>
            <a:off x="3279475" y="4906834"/>
            <a:ext cx="385401" cy="288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ZoneTexte 47"/>
              <p:cNvSpPr txBox="1"/>
              <p:nvPr/>
            </p:nvSpPr>
            <p:spPr>
              <a:xfrm>
                <a:off x="3649762" y="5048669"/>
                <a:ext cx="46015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400" dirty="0" smtClean="0"/>
                  <a:t>all </a:t>
                </a:r>
                <a:r>
                  <a:rPr lang="fr-BE" sz="1400" dirty="0" err="1" smtClean="0"/>
                  <a:t>nodes</a:t>
                </a:r>
                <a:r>
                  <a:rPr lang="fr-BE" sz="1400" dirty="0" smtClean="0"/>
                  <a:t> of </a:t>
                </a:r>
                <a14:m>
                  <m:oMath xmlns:m="http://schemas.openxmlformats.org/officeDocument/2006/math">
                    <m:r>
                      <a:rPr lang="fr-BE" sz="1400" i="1" smtClean="0">
                        <a:latin typeface="Cambria Math"/>
                        <a:ea typeface="Cambria Math"/>
                      </a:rPr>
                      <m:t>𝒲</m:t>
                    </m:r>
                  </m:oMath>
                </a14:m>
                <a:r>
                  <a:rPr lang="en-US" sz="1400" dirty="0" smtClean="0"/>
                  <a:t> go to some node </a:t>
                </a:r>
                <a14:m>
                  <m:oMath xmlns:m="http://schemas.openxmlformats.org/officeDocument/2006/math">
                    <m:r>
                      <a:rPr lang="fr-BE" sz="14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140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fr-BE" sz="1400" b="0" i="0" smtClean="0">
                        <a:latin typeface="Cambria Math"/>
                      </a:rPr>
                      <m:t>1−</m:t>
                    </m:r>
                    <m:r>
                      <a:rPr lang="fr-BE" sz="1400" b="0" i="1" smtClean="0">
                        <a:latin typeface="Cambria Math"/>
                      </a:rPr>
                      <m:t>𝑝</m:t>
                    </m:r>
                    <m:r>
                      <a:rPr lang="fr-BE" sz="1400" b="0" i="1" smtClean="0">
                        <a:latin typeface="Cambria Math"/>
                      </a:rPr>
                      <m:t>(</m:t>
                    </m:r>
                    <m:r>
                      <a:rPr lang="fr-BE" sz="1400" b="0" i="1" smtClean="0">
                        <a:latin typeface="Cambria Math"/>
                      </a:rPr>
                      <m:t>𝑇</m:t>
                    </m:r>
                    <m:r>
                      <a:rPr lang="fr-BE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 smtClean="0"/>
                  <a:t> </a:t>
                </a:r>
              </a:p>
              <a:p>
                <a:r>
                  <a:rPr lang="en-US" sz="1400" dirty="0" smtClean="0"/>
                  <a:t>and stay in </a:t>
                </a:r>
                <a14:m>
                  <m:oMath xmlns:m="http://schemas.openxmlformats.org/officeDocument/2006/math">
                    <m:r>
                      <a:rPr lang="fr-BE" sz="1400" i="1" smtClean="0">
                        <a:latin typeface="Cambria Math"/>
                        <a:ea typeface="Cambria Math"/>
                      </a:rPr>
                      <m:t>𝒲</m:t>
                    </m:r>
                  </m:oMath>
                </a14:m>
                <a:r>
                  <a:rPr lang="en-US" sz="140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fr-BE" sz="1400" b="0" i="1" smtClean="0">
                        <a:latin typeface="Cambria Math"/>
                      </a:rPr>
                      <m:t>𝑝</m:t>
                    </m:r>
                    <m:r>
                      <a:rPr lang="fr-BE" sz="1400" b="0" i="1" smtClean="0">
                        <a:latin typeface="Cambria Math"/>
                      </a:rPr>
                      <m:t>(</m:t>
                    </m:r>
                    <m:r>
                      <a:rPr lang="fr-BE" sz="1400" b="0" i="1" smtClean="0">
                        <a:latin typeface="Cambria Math"/>
                      </a:rPr>
                      <m:t>𝑇</m:t>
                    </m:r>
                    <m:r>
                      <a:rPr lang="fr-BE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62" y="5048669"/>
                <a:ext cx="4601516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397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6594231" y="3097299"/>
                <a:ext cx="2099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BE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BE" dirty="0" smtClean="0">
                    <a:solidFill>
                      <a:schemeClr val="bg1">
                        <a:lumMod val="50000"/>
                      </a:schemeClr>
                    </a:solidFill>
                  </a:rPr>
                  <a:t> 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r-B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B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fr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31" y="3097299"/>
                <a:ext cx="209922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581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ZoneTexte 49"/>
              <p:cNvSpPr txBox="1"/>
              <p:nvPr/>
            </p:nvSpPr>
            <p:spPr>
              <a:xfrm>
                <a:off x="6497180" y="4377445"/>
                <a:ext cx="2209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BE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fr-BE" dirty="0" smtClean="0">
                    <a:solidFill>
                      <a:schemeClr val="bg1">
                        <a:lumMod val="50000"/>
                      </a:schemeClr>
                    </a:solidFill>
                  </a:rPr>
                  <a:t> computations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r-B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B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fr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80" y="4377445"/>
                <a:ext cx="2209003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497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8383" y="260648"/>
            <a:ext cx="2045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Perspectives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5576" y="355182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3429000"/>
            <a:ext cx="474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Extend</a:t>
            </a:r>
            <a:r>
              <a:rPr lang="fr-BE" sz="2400" dirty="0" smtClean="0"/>
              <a:t> the </a:t>
            </a:r>
            <a:r>
              <a:rPr lang="fr-BE" sz="2400" dirty="0" err="1" smtClean="0"/>
              <a:t>approach</a:t>
            </a:r>
            <a:r>
              <a:rPr lang="fr-BE" sz="2400" dirty="0" smtClean="0"/>
              <a:t> to </a:t>
            </a:r>
            <a:r>
              <a:rPr lang="fr-BE" sz="2400" dirty="0" err="1" smtClean="0"/>
              <a:t>other</a:t>
            </a:r>
            <a:r>
              <a:rPr lang="fr-BE" sz="2400" dirty="0" smtClean="0"/>
              <a:t> </a:t>
            </a:r>
            <a:r>
              <a:rPr lang="fr-BE" sz="2400" dirty="0" err="1" smtClean="0"/>
              <a:t>norms</a:t>
            </a:r>
            <a:endParaRPr lang="en-US" sz="2400" dirty="0"/>
          </a:p>
        </p:txBody>
      </p:sp>
      <p:sp>
        <p:nvSpPr>
          <p:cNvPr id="24" name="Ellipse 23"/>
          <p:cNvSpPr/>
          <p:nvPr/>
        </p:nvSpPr>
        <p:spPr>
          <a:xfrm>
            <a:off x="755576" y="5135997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59632" y="5013176"/>
            <a:ext cx="651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Compare the </a:t>
            </a:r>
            <a:r>
              <a:rPr lang="fr-BE" sz="2400" dirty="0" err="1" smtClean="0"/>
              <a:t>results</a:t>
            </a:r>
            <a:r>
              <a:rPr lang="fr-BE" sz="2400" dirty="0" smtClean="0"/>
              <a:t> </a:t>
            </a:r>
            <a:r>
              <a:rPr lang="fr-BE" sz="2400" dirty="0" err="1" smtClean="0"/>
              <a:t>with</a:t>
            </a:r>
            <a:r>
              <a:rPr lang="fr-BE" sz="2400" dirty="0" smtClean="0"/>
              <a:t> </a:t>
            </a:r>
            <a:r>
              <a:rPr lang="fr-BE" sz="2400" dirty="0" err="1" smtClean="0"/>
              <a:t>Como</a:t>
            </a:r>
            <a:r>
              <a:rPr lang="fr-BE" sz="2400" dirty="0" smtClean="0"/>
              <a:t> &amp; </a:t>
            </a:r>
            <a:r>
              <a:rPr lang="fr-BE" sz="2400" dirty="0" err="1" smtClean="0"/>
              <a:t>Fagnani’s</a:t>
            </a:r>
            <a:r>
              <a:rPr lang="fr-BE" sz="2400" dirty="0" smtClean="0"/>
              <a:t> </a:t>
            </a:r>
            <a:r>
              <a:rPr lang="fr-BE" sz="2400" dirty="0" err="1" smtClean="0"/>
              <a:t>bound</a:t>
            </a:r>
            <a:endParaRPr lang="en-US" sz="2400" dirty="0"/>
          </a:p>
        </p:txBody>
      </p:sp>
      <p:sp>
        <p:nvSpPr>
          <p:cNvPr id="26" name="Ellipse 25"/>
          <p:cNvSpPr/>
          <p:nvPr/>
        </p:nvSpPr>
        <p:spPr>
          <a:xfrm>
            <a:off x="755576" y="193206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/>
              <p:cNvSpPr txBox="1"/>
              <p:nvPr/>
            </p:nvSpPr>
            <p:spPr>
              <a:xfrm>
                <a:off x="1259632" y="1803281"/>
                <a:ext cx="4394536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 smtClean="0">
                    <a:solidFill>
                      <a:schemeClr val="tx1"/>
                    </a:solidFill>
                  </a:rPr>
                  <a:t>Improve the computation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fr-BE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fr-BE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𝑚𝑖𝑛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803281"/>
                <a:ext cx="4394536" cy="473591"/>
              </a:xfrm>
              <a:prstGeom prst="rect">
                <a:avLst/>
              </a:prstGeom>
              <a:blipFill rotWithShape="1">
                <a:blip r:embed="rId3"/>
                <a:stretch>
                  <a:fillRect l="-221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259632" y="2276872"/>
                <a:ext cx="73018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by identifying the “worst-node” on the go, based on its distance to </a:t>
                </a:r>
                <a14:m>
                  <m:oMath xmlns:m="http://schemas.openxmlformats.org/officeDocument/2006/math">
                    <m:r>
                      <a:rPr lang="fr-BE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730187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19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259632" y="3890665"/>
            <a:ext cx="2440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especially the 1-norm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59632" y="5474841"/>
            <a:ext cx="2477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establish its quality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0689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err="1" smtClean="0"/>
              <a:t>Thank</a:t>
            </a:r>
            <a:r>
              <a:rPr lang="fr-BE" sz="4000" dirty="0" smtClean="0"/>
              <a:t> </a:t>
            </a:r>
            <a:r>
              <a:rPr lang="fr-BE" sz="4000" dirty="0" err="1" smtClean="0"/>
              <a:t>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46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hollanders\Documents\UCL\Doc1\Conferences\MTNS 2014\Presentation\PDF2EMF\PageRankProcessed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11968" cy="43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18383" y="260648"/>
            <a:ext cx="8502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PageRank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average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portion of time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spent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in a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8383" y="764704"/>
            <a:ext cx="308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During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infinite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random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walk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hollanders\Documents\UCL\Doc1\Conferences\MTNS 2014\Presentation\PDF2EMF\PageRankProcessed3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1412776"/>
            <a:ext cx="6403945" cy="43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2142587" y="5959584"/>
            <a:ext cx="4926770" cy="523220"/>
            <a:chOff x="1344968" y="5959584"/>
            <a:chExt cx="4926770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ZoneTexte 5"/>
                <p:cNvSpPr txBox="1"/>
                <p:nvPr/>
              </p:nvSpPr>
              <p:spPr>
                <a:xfrm>
                  <a:off x="3203848" y="5959584"/>
                  <a:ext cx="1473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800" dirty="0" smtClean="0"/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8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fr-BE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800" dirty="0" smtClean="0"/>
                    <a:t>,</a:t>
                  </a:r>
                  <a:endParaRPr lang="en-US" sz="2800" dirty="0"/>
                </a:p>
              </p:txBody>
            </p:sp>
          </mc:Choice>
          <mc:Fallback>
            <p:sp>
              <p:nvSpPr>
                <p:cNvPr id="6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5959584"/>
                  <a:ext cx="1473993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88" r="-7438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4660081" y="5959584"/>
                  <a:ext cx="16116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BE" sz="2800" b="1" i="1" smtClean="0"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fr-BE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fr-BE" sz="28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081" y="5959584"/>
                  <a:ext cx="1611657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ZoneTexte 7"/>
            <p:cNvSpPr txBox="1"/>
            <p:nvPr/>
          </p:nvSpPr>
          <p:spPr>
            <a:xfrm>
              <a:off x="1344968" y="5959584"/>
              <a:ext cx="1775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dirty="0" smtClean="0"/>
                <a:t>PageRank :</a:t>
              </a:r>
              <a:endParaRPr lang="en-US" sz="28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18383" y="260648"/>
            <a:ext cx="8502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PageRank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average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portion of time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spent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in a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8383" y="764704"/>
            <a:ext cx="308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During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an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infinite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random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walk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8303"/>
            <a:ext cx="576064" cy="5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2" y="432460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58" y="316615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2" y="477000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29353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92896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20" y="1556791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16" y="1834675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1611630" y="2240280"/>
            <a:ext cx="1348740" cy="9601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417570" y="2263140"/>
            <a:ext cx="1303020" cy="9715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463290" y="1874520"/>
            <a:ext cx="1783080" cy="18288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760720" y="1954530"/>
            <a:ext cx="1588770" cy="70866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29200" y="2068830"/>
            <a:ext cx="400050" cy="11201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223510" y="2834640"/>
            <a:ext cx="2114550" cy="5143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612380" y="3028950"/>
            <a:ext cx="114300" cy="122301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5200650" y="3554730"/>
            <a:ext cx="2274570" cy="8572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029200" y="3703320"/>
            <a:ext cx="377190" cy="10744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783580" y="4606290"/>
            <a:ext cx="1714500" cy="3429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3394710" y="4674870"/>
            <a:ext cx="1851660" cy="3200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360420" y="3611880"/>
            <a:ext cx="1360170" cy="83439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3120390" y="2377440"/>
            <a:ext cx="68580" cy="19431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623060" y="3566160"/>
            <a:ext cx="1280160" cy="8915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/>
          <p:cNvGrpSpPr/>
          <p:nvPr/>
        </p:nvGrpSpPr>
        <p:grpSpPr>
          <a:xfrm>
            <a:off x="2142587" y="5959584"/>
            <a:ext cx="4926770" cy="523220"/>
            <a:chOff x="1344968" y="5959584"/>
            <a:chExt cx="4926770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3203848" y="5959584"/>
                  <a:ext cx="1473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800" dirty="0" smtClean="0"/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8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fr-BE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800" dirty="0" smtClean="0"/>
                    <a:t>,</a:t>
                  </a:r>
                  <a:endParaRPr lang="en-US" sz="2800" dirty="0"/>
                </a:p>
              </p:txBody>
            </p:sp>
          </mc:Choice>
          <mc:Fallback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5959584"/>
                  <a:ext cx="147399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88" r="-7438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4660081" y="5959584"/>
                  <a:ext cx="16116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BE" sz="2800" b="1" i="1" smtClean="0"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fr-BE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fr-BE" sz="28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081" y="5959584"/>
                  <a:ext cx="1611657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ZoneTexte 62"/>
            <p:cNvSpPr txBox="1"/>
            <p:nvPr/>
          </p:nvSpPr>
          <p:spPr>
            <a:xfrm>
              <a:off x="1344968" y="5959584"/>
              <a:ext cx="1775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dirty="0" smtClean="0"/>
                <a:t>PageRank :</a:t>
              </a:r>
              <a:endParaRPr lang="en-US" sz="2800" dirty="0"/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418383" y="260648"/>
            <a:ext cx="858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How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much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can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 few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affect the PageRank values 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8303"/>
            <a:ext cx="576064" cy="5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2" y="432460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58" y="316615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2" y="477000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29353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92896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20" y="1556791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16" y="1834675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755576" y="1340768"/>
            <a:ext cx="3564964" cy="403244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760720" y="1954530"/>
            <a:ext cx="1588770" cy="70866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29200" y="2068830"/>
            <a:ext cx="400050" cy="11201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223510" y="2834640"/>
            <a:ext cx="2114550" cy="5143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612380" y="3028950"/>
            <a:ext cx="114300" cy="122301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5200650" y="3554730"/>
            <a:ext cx="2274570" cy="8572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029200" y="3703320"/>
            <a:ext cx="377190" cy="10744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783580" y="4606290"/>
            <a:ext cx="1714500" cy="3429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2142587" y="5959584"/>
            <a:ext cx="4926770" cy="523220"/>
            <a:chOff x="1344968" y="5959584"/>
            <a:chExt cx="4926770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3203848" y="5959584"/>
                  <a:ext cx="1473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800" dirty="0" smtClean="0"/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8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fr-BE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800" dirty="0" smtClean="0"/>
                    <a:t>,</a:t>
                  </a:r>
                  <a:endParaRPr lang="en-US" sz="2800" dirty="0"/>
                </a:p>
              </p:txBody>
            </p:sp>
          </mc:Choice>
          <mc:Fallback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5959584"/>
                  <a:ext cx="147399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88" r="-7438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4660081" y="5959584"/>
                  <a:ext cx="16116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BE" sz="2800" b="1" i="1" smtClean="0"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fr-BE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fr-BE" sz="28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081" y="5959584"/>
                  <a:ext cx="1611657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ZoneTexte 26"/>
            <p:cNvSpPr txBox="1"/>
            <p:nvPr/>
          </p:nvSpPr>
          <p:spPr>
            <a:xfrm>
              <a:off x="1344968" y="5959584"/>
              <a:ext cx="1775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dirty="0" smtClean="0"/>
                <a:t>PageRank :</a:t>
              </a:r>
              <a:endParaRPr lang="en-US" sz="2800" dirty="0"/>
            </a:p>
          </p:txBody>
        </p:sp>
      </p:grpSp>
      <p:cxnSp>
        <p:nvCxnSpPr>
          <p:cNvPr id="3" name="Connecteur droit avec flèche 2"/>
          <p:cNvCxnSpPr/>
          <p:nvPr/>
        </p:nvCxnSpPr>
        <p:spPr>
          <a:xfrm flipH="1">
            <a:off x="1611630" y="2240280"/>
            <a:ext cx="1348740" cy="9601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417570" y="2263140"/>
            <a:ext cx="1303020" cy="9715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463290" y="1874520"/>
            <a:ext cx="1783080" cy="18288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3394710" y="4674870"/>
            <a:ext cx="1851660" cy="3200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360420" y="3611880"/>
            <a:ext cx="1360170" cy="83439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3120390" y="2377440"/>
            <a:ext cx="68580" cy="19431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623060" y="3566160"/>
            <a:ext cx="1280160" cy="8915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792807" y="1431310"/>
                <a:ext cx="65594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𝓦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7" y="1431310"/>
                <a:ext cx="6559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418383" y="260648"/>
            <a:ext cx="858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How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much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can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 few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affect the PageRank values 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8303"/>
            <a:ext cx="576064" cy="5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2" y="432460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58" y="316615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2" y="477000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29353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92896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20" y="1556791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16" y="1834675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755576" y="1340768"/>
            <a:ext cx="3564964" cy="403244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760720" y="1954530"/>
            <a:ext cx="1588770" cy="70866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29200" y="2068830"/>
            <a:ext cx="400050" cy="11201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223510" y="2834640"/>
            <a:ext cx="2114550" cy="5143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612380" y="3028950"/>
            <a:ext cx="114300" cy="122301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5200650" y="3554730"/>
            <a:ext cx="2274570" cy="8572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029200" y="3703320"/>
            <a:ext cx="377190" cy="10744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783580" y="4606290"/>
            <a:ext cx="1714500" cy="3429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2142587" y="5959584"/>
            <a:ext cx="4926770" cy="523220"/>
            <a:chOff x="1344968" y="5959584"/>
            <a:chExt cx="4926770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3203848" y="5959584"/>
                  <a:ext cx="14739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800" dirty="0" smtClean="0"/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8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fr-BE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US" sz="2800" dirty="0" smtClean="0"/>
                    <a:t>,</a:t>
                  </a:r>
                  <a:endParaRPr lang="en-US" sz="2800" dirty="0"/>
                </a:p>
              </p:txBody>
            </p:sp>
          </mc:Choice>
          <mc:Fallback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5959584"/>
                  <a:ext cx="147399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88" r="-7438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4660081" y="5959584"/>
                  <a:ext cx="16116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BE" sz="2800" b="1" i="1" smtClean="0"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fr-BE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fr-BE" sz="28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081" y="5959584"/>
                  <a:ext cx="1611657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ZoneTexte 26"/>
            <p:cNvSpPr txBox="1"/>
            <p:nvPr/>
          </p:nvSpPr>
          <p:spPr>
            <a:xfrm>
              <a:off x="1344968" y="5959584"/>
              <a:ext cx="1775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dirty="0" smtClean="0"/>
                <a:t>PageRank :</a:t>
              </a:r>
              <a:endParaRPr lang="en-US" sz="2800" dirty="0"/>
            </a:p>
          </p:txBody>
        </p:sp>
      </p:grpSp>
      <p:cxnSp>
        <p:nvCxnSpPr>
          <p:cNvPr id="3" name="Connecteur droit avec flèche 2"/>
          <p:cNvCxnSpPr/>
          <p:nvPr/>
        </p:nvCxnSpPr>
        <p:spPr>
          <a:xfrm flipH="1">
            <a:off x="1611630" y="2240280"/>
            <a:ext cx="1348740" cy="96012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417570" y="2263140"/>
            <a:ext cx="1303020" cy="97155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463290" y="1874520"/>
            <a:ext cx="1783080" cy="18288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3394710" y="4674870"/>
            <a:ext cx="1851660" cy="3200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360420" y="3611880"/>
            <a:ext cx="1360170" cy="83439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3120390" y="2377440"/>
            <a:ext cx="68580" cy="194310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623060" y="3566160"/>
            <a:ext cx="1280160" cy="89154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792807" y="1431310"/>
                <a:ext cx="65594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𝓦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7" y="1431310"/>
                <a:ext cx="6559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418383" y="260648"/>
            <a:ext cx="858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How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much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can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 few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affect the PageRank values 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8303"/>
            <a:ext cx="576064" cy="5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2" y="432460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58" y="316615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2" y="4770008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29353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92896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20" y="1556791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hollanders\Documents\UCL\Doc1\Conferences\MTNS 2014\Presentation\logo_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16" y="1834675"/>
            <a:ext cx="576064" cy="5557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755576" y="1340768"/>
            <a:ext cx="3564964" cy="403244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760720" y="1954530"/>
            <a:ext cx="1588770" cy="70866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29200" y="2068830"/>
            <a:ext cx="400050" cy="11201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223510" y="2834640"/>
            <a:ext cx="2114550" cy="5143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612380" y="3028950"/>
            <a:ext cx="114300" cy="122301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5200650" y="3554730"/>
            <a:ext cx="2274570" cy="8572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029200" y="3703320"/>
            <a:ext cx="377190" cy="10744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783580" y="4606290"/>
            <a:ext cx="1714500" cy="3429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 flipH="1">
            <a:off x="1611630" y="2240280"/>
            <a:ext cx="1348740" cy="96012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417570" y="2263140"/>
            <a:ext cx="1303020" cy="97155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463290" y="1874520"/>
            <a:ext cx="1783080" cy="18288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3394710" y="4674870"/>
            <a:ext cx="1851660" cy="3200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360420" y="3611880"/>
            <a:ext cx="1360170" cy="83439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3120390" y="2377440"/>
            <a:ext cx="68580" cy="194310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623060" y="3566160"/>
            <a:ext cx="1280160" cy="891540"/>
          </a:xfrm>
          <a:prstGeom prst="straightConnector1">
            <a:avLst/>
          </a:prstGeom>
          <a:ln w="44450">
            <a:solidFill>
              <a:schemeClr val="tx2"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792807" y="1431310"/>
                <a:ext cx="65594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𝓦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7" y="1431310"/>
                <a:ext cx="65594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/>
          <p:cNvGrpSpPr/>
          <p:nvPr/>
        </p:nvGrpSpPr>
        <p:grpSpPr>
          <a:xfrm>
            <a:off x="2142587" y="5740758"/>
            <a:ext cx="4926770" cy="742046"/>
            <a:chOff x="2142587" y="5740758"/>
            <a:chExt cx="4926770" cy="742046"/>
          </a:xfrm>
        </p:grpSpPr>
        <p:grpSp>
          <p:nvGrpSpPr>
            <p:cNvPr id="24" name="Groupe 23"/>
            <p:cNvGrpSpPr/>
            <p:nvPr/>
          </p:nvGrpSpPr>
          <p:grpSpPr>
            <a:xfrm>
              <a:off x="2142587" y="5959584"/>
              <a:ext cx="4926770" cy="523220"/>
              <a:chOff x="1344968" y="5959584"/>
              <a:chExt cx="4926770" cy="52322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3203848" y="5959584"/>
                    <a:ext cx="147399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a14:m>
                    <a:r>
                      <a:rPr lang="en-US" sz="2800" dirty="0" smtClean="0"/>
                      <a:t> =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BE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fr-BE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a14:m>
                    <a:r>
                      <a:rPr lang="en-US" sz="2800" dirty="0" smtClean="0"/>
                      <a:t>,</a:t>
                    </a:r>
                    <a:endParaRPr lang="en-US" sz="2800" dirty="0"/>
                  </a:p>
                </p:txBody>
              </p:sp>
            </mc:Choice>
            <mc:Fallback>
              <p:sp>
                <p:nvSpPr>
                  <p:cNvPr id="25" name="ZoneTexte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3848" y="5959584"/>
                    <a:ext cx="1473993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0588" r="-7438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4660081" y="5959584"/>
                    <a:ext cx="16116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sz="28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fr-BE" sz="28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BE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26" name="ZoneText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0081" y="5959584"/>
                    <a:ext cx="1611657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ZoneTexte 26"/>
              <p:cNvSpPr txBox="1"/>
              <p:nvPr/>
            </p:nvSpPr>
            <p:spPr>
              <a:xfrm>
                <a:off x="1344968" y="5959584"/>
                <a:ext cx="17754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800" dirty="0" smtClean="0"/>
                  <a:t>PageRank :</a:t>
                </a:r>
                <a:endParaRPr lang="en-US" sz="2800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3951163" y="5805264"/>
                  <a:ext cx="5229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2800" b="0" i="1" smtClean="0">
                            <a:latin typeface="Cambria Math"/>
                          </a:rPr>
                          <m:t>~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1163" y="5805264"/>
                  <a:ext cx="52290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ZoneTexte 31"/>
                <p:cNvSpPr txBox="1"/>
                <p:nvPr/>
              </p:nvSpPr>
              <p:spPr>
                <a:xfrm>
                  <a:off x="4916926" y="5805264"/>
                  <a:ext cx="5229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2800" b="0" i="1" smtClean="0">
                            <a:latin typeface="Cambria Math"/>
                          </a:rPr>
                          <m:t>~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926" y="5805264"/>
                  <a:ext cx="522900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ZoneTexte 32"/>
                <p:cNvSpPr txBox="1"/>
                <p:nvPr/>
              </p:nvSpPr>
              <p:spPr>
                <a:xfrm>
                  <a:off x="4515106" y="5740758"/>
                  <a:ext cx="5229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2800" b="0" i="1" smtClean="0">
                            <a:latin typeface="Cambria Math"/>
                          </a:rPr>
                          <m:t>~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106" y="5740758"/>
                  <a:ext cx="522900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5868144" y="5805264"/>
                  <a:ext cx="5229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2800" b="0" i="1" smtClean="0">
                            <a:latin typeface="Cambria Math"/>
                          </a:rPr>
                          <m:t>~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5805264"/>
                  <a:ext cx="52290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ZoneTexte 35"/>
          <p:cNvSpPr txBox="1"/>
          <p:nvPr/>
        </p:nvSpPr>
        <p:spPr>
          <a:xfrm>
            <a:off x="418383" y="260648"/>
            <a:ext cx="858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How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much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can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 few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affect the PageRank values 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 flipH="1">
            <a:off x="1611630" y="2240280"/>
            <a:ext cx="1348740" cy="9601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417570" y="2263140"/>
            <a:ext cx="1303020" cy="9715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430889" y="1874520"/>
            <a:ext cx="1815481" cy="18854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760720" y="1954530"/>
            <a:ext cx="1588770" cy="70866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29200" y="2068830"/>
            <a:ext cx="400050" cy="11201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223510" y="2834640"/>
            <a:ext cx="2114550" cy="5143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612380" y="3028950"/>
            <a:ext cx="114300" cy="122301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5200650" y="3554730"/>
            <a:ext cx="2274570" cy="85725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029200" y="3703320"/>
            <a:ext cx="377190" cy="107442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783580" y="4606290"/>
            <a:ext cx="1714500" cy="3429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3394710" y="4674870"/>
            <a:ext cx="1851660" cy="3200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360420" y="3611880"/>
            <a:ext cx="1360170" cy="83439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3120390" y="2377440"/>
            <a:ext cx="68580" cy="194310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623060" y="3566160"/>
            <a:ext cx="1280160" cy="891540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/>
          <p:cNvGrpSpPr/>
          <p:nvPr/>
        </p:nvGrpSpPr>
        <p:grpSpPr>
          <a:xfrm>
            <a:off x="1835696" y="5959584"/>
            <a:ext cx="3740395" cy="523220"/>
            <a:chOff x="1344968" y="5959584"/>
            <a:chExt cx="3495892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3203848" y="5959584"/>
                  <a:ext cx="163701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800" dirty="0" smtClean="0"/>
                    <a:t> = </a:t>
                  </a:r>
                  <a14:m>
                    <m:oMath xmlns:m="http://schemas.openxmlformats.org/officeDocument/2006/math">
                      <m:r>
                        <a:rPr lang="fr-BE" sz="2800" i="1" smtClean="0"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fr-BE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5959584"/>
                  <a:ext cx="1637012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588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ZoneTexte 62"/>
            <p:cNvSpPr txBox="1"/>
            <p:nvPr/>
          </p:nvSpPr>
          <p:spPr>
            <a:xfrm>
              <a:off x="1344968" y="5959584"/>
              <a:ext cx="1911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800" dirty="0" smtClean="0"/>
                <a:t>Consensus :</a:t>
              </a:r>
              <a:endParaRPr lang="en-US" sz="28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936942" y="1874520"/>
            <a:ext cx="504056" cy="504056"/>
            <a:chOff x="7308304" y="1446473"/>
            <a:chExt cx="504056" cy="504056"/>
          </a:xfrm>
        </p:grpSpPr>
        <p:sp>
          <p:nvSpPr>
            <p:cNvPr id="36" name="Ellipse 35"/>
            <p:cNvSpPr/>
            <p:nvPr/>
          </p:nvSpPr>
          <p:spPr>
            <a:xfrm>
              <a:off x="7308304" y="1446473"/>
              <a:ext cx="504056" cy="50405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16215" y="1519007"/>
              <a:ext cx="313306" cy="346957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/>
        </p:nvGrpSpPr>
        <p:grpSpPr>
          <a:xfrm>
            <a:off x="5261673" y="1566104"/>
            <a:ext cx="504056" cy="504056"/>
            <a:chOff x="7004371" y="397411"/>
            <a:chExt cx="504056" cy="504056"/>
          </a:xfrm>
        </p:grpSpPr>
        <p:sp>
          <p:nvSpPr>
            <p:cNvPr id="39" name="Ellipse 38"/>
            <p:cNvSpPr/>
            <p:nvPr/>
          </p:nvSpPr>
          <p:spPr>
            <a:xfrm>
              <a:off x="7004371" y="397411"/>
              <a:ext cx="504056" cy="504056"/>
            </a:xfrm>
            <a:prstGeom prst="ellipse">
              <a:avLst/>
            </a:prstGeom>
            <a:solidFill>
              <a:srgbClr val="FFCC00">
                <a:alpha val="20000"/>
              </a:srgbClr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99746" y="479551"/>
              <a:ext cx="313306" cy="346957"/>
            </a:xfrm>
            <a:prstGeom prst="rect">
              <a:avLst/>
            </a:prstGeom>
          </p:spPr>
        </p:pic>
      </p:grpSp>
      <p:grpSp>
        <p:nvGrpSpPr>
          <p:cNvPr id="21" name="Groupe 20"/>
          <p:cNvGrpSpPr/>
          <p:nvPr/>
        </p:nvGrpSpPr>
        <p:grpSpPr>
          <a:xfrm>
            <a:off x="4696594" y="3178692"/>
            <a:ext cx="504056" cy="504056"/>
            <a:chOff x="8278808" y="401001"/>
            <a:chExt cx="504056" cy="504056"/>
          </a:xfrm>
        </p:grpSpPr>
        <p:sp>
          <p:nvSpPr>
            <p:cNvPr id="37" name="Ellipse 36"/>
            <p:cNvSpPr/>
            <p:nvPr/>
          </p:nvSpPr>
          <p:spPr>
            <a:xfrm>
              <a:off x="8278808" y="401001"/>
              <a:ext cx="504056" cy="504056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183" y="496376"/>
              <a:ext cx="313306" cy="346957"/>
            </a:xfrm>
            <a:prstGeom prst="rect">
              <a:avLst/>
            </a:prstGeom>
          </p:spPr>
        </p:pic>
      </p:grpSp>
      <p:grpSp>
        <p:nvGrpSpPr>
          <p:cNvPr id="47" name="Groupe 46"/>
          <p:cNvGrpSpPr/>
          <p:nvPr/>
        </p:nvGrpSpPr>
        <p:grpSpPr>
          <a:xfrm>
            <a:off x="7475220" y="4252243"/>
            <a:ext cx="504056" cy="504056"/>
            <a:chOff x="7004371" y="397411"/>
            <a:chExt cx="504056" cy="504056"/>
          </a:xfrm>
        </p:grpSpPr>
        <p:sp>
          <p:nvSpPr>
            <p:cNvPr id="49" name="Ellipse 48"/>
            <p:cNvSpPr/>
            <p:nvPr/>
          </p:nvSpPr>
          <p:spPr>
            <a:xfrm>
              <a:off x="7004371" y="397411"/>
              <a:ext cx="504056" cy="504056"/>
            </a:xfrm>
            <a:prstGeom prst="ellipse">
              <a:avLst/>
            </a:prstGeom>
            <a:solidFill>
              <a:srgbClr val="FFCC00">
                <a:alpha val="20000"/>
              </a:srgbClr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99746" y="479551"/>
              <a:ext cx="313306" cy="346957"/>
            </a:xfrm>
            <a:prstGeom prst="rect">
              <a:avLst/>
            </a:prstGeom>
          </p:spPr>
        </p:pic>
      </p:grpSp>
      <p:grpSp>
        <p:nvGrpSpPr>
          <p:cNvPr id="52" name="Groupe 51"/>
          <p:cNvGrpSpPr/>
          <p:nvPr/>
        </p:nvGrpSpPr>
        <p:grpSpPr>
          <a:xfrm>
            <a:off x="1187624" y="3122302"/>
            <a:ext cx="504056" cy="504056"/>
            <a:chOff x="7004371" y="397411"/>
            <a:chExt cx="504056" cy="504056"/>
          </a:xfrm>
        </p:grpSpPr>
        <p:sp>
          <p:nvSpPr>
            <p:cNvPr id="53" name="Ellipse 52"/>
            <p:cNvSpPr/>
            <p:nvPr/>
          </p:nvSpPr>
          <p:spPr>
            <a:xfrm>
              <a:off x="7004371" y="397411"/>
              <a:ext cx="504056" cy="504056"/>
            </a:xfrm>
            <a:prstGeom prst="ellipse">
              <a:avLst/>
            </a:prstGeom>
            <a:solidFill>
              <a:srgbClr val="FFCC00">
                <a:alpha val="20000"/>
              </a:srgbClr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99746" y="479551"/>
              <a:ext cx="313306" cy="346957"/>
            </a:xfrm>
            <a:prstGeom prst="rect">
              <a:avLst/>
            </a:prstGeom>
          </p:spPr>
        </p:pic>
      </p:grpSp>
      <p:grpSp>
        <p:nvGrpSpPr>
          <p:cNvPr id="56" name="Groupe 55"/>
          <p:cNvGrpSpPr/>
          <p:nvPr/>
        </p:nvGrpSpPr>
        <p:grpSpPr>
          <a:xfrm>
            <a:off x="7338060" y="2524894"/>
            <a:ext cx="504056" cy="504056"/>
            <a:chOff x="7308304" y="1446473"/>
            <a:chExt cx="504056" cy="504056"/>
          </a:xfrm>
        </p:grpSpPr>
        <p:sp>
          <p:nvSpPr>
            <p:cNvPr id="57" name="Ellipse 56"/>
            <p:cNvSpPr/>
            <p:nvPr/>
          </p:nvSpPr>
          <p:spPr>
            <a:xfrm>
              <a:off x="7308304" y="1446473"/>
              <a:ext cx="504056" cy="50405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16215" y="1519007"/>
              <a:ext cx="313306" cy="346957"/>
            </a:xfrm>
            <a:prstGeom prst="rect">
              <a:avLst/>
            </a:prstGeom>
          </p:spPr>
        </p:pic>
      </p:grpSp>
      <p:grpSp>
        <p:nvGrpSpPr>
          <p:cNvPr id="59" name="Groupe 58"/>
          <p:cNvGrpSpPr/>
          <p:nvPr/>
        </p:nvGrpSpPr>
        <p:grpSpPr>
          <a:xfrm>
            <a:off x="2890654" y="4328992"/>
            <a:ext cx="504056" cy="504056"/>
            <a:chOff x="7308304" y="1446473"/>
            <a:chExt cx="504056" cy="504056"/>
          </a:xfrm>
        </p:grpSpPr>
        <p:sp>
          <p:nvSpPr>
            <p:cNvPr id="64" name="Ellipse 63"/>
            <p:cNvSpPr/>
            <p:nvPr/>
          </p:nvSpPr>
          <p:spPr>
            <a:xfrm>
              <a:off x="7308304" y="1446473"/>
              <a:ext cx="504056" cy="50405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16215" y="1519007"/>
              <a:ext cx="313306" cy="346957"/>
            </a:xfrm>
            <a:prstGeom prst="rect">
              <a:avLst/>
            </a:prstGeom>
          </p:spPr>
        </p:pic>
      </p:grpSp>
      <p:grpSp>
        <p:nvGrpSpPr>
          <p:cNvPr id="66" name="Groupe 65"/>
          <p:cNvGrpSpPr/>
          <p:nvPr/>
        </p:nvGrpSpPr>
        <p:grpSpPr>
          <a:xfrm>
            <a:off x="5260011" y="4752986"/>
            <a:ext cx="504056" cy="504056"/>
            <a:chOff x="8278808" y="401001"/>
            <a:chExt cx="504056" cy="504056"/>
          </a:xfrm>
        </p:grpSpPr>
        <p:sp>
          <p:nvSpPr>
            <p:cNvPr id="67" name="Ellipse 66"/>
            <p:cNvSpPr/>
            <p:nvPr/>
          </p:nvSpPr>
          <p:spPr>
            <a:xfrm>
              <a:off x="8278808" y="401001"/>
              <a:ext cx="504056" cy="504056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183" y="496376"/>
              <a:ext cx="313306" cy="346957"/>
            </a:xfrm>
            <a:prstGeom prst="rect">
              <a:avLst/>
            </a:prstGeom>
          </p:spPr>
        </p:pic>
      </p:grpSp>
      <p:sp>
        <p:nvSpPr>
          <p:cNvPr id="69" name="ZoneTexte 68"/>
          <p:cNvSpPr txBox="1"/>
          <p:nvPr/>
        </p:nvSpPr>
        <p:spPr>
          <a:xfrm>
            <a:off x="418383" y="260648"/>
            <a:ext cx="731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How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much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can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 few </a:t>
            </a:r>
            <a:r>
              <a:rPr lang="fr-BE" sz="2800" b="1" dirty="0" err="1" smtClean="0">
                <a:solidFill>
                  <a:schemeClr val="tx2">
                    <a:lumMod val="75000"/>
                  </a:schemeClr>
                </a:solidFill>
              </a:rPr>
              <a:t>nodes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 affect a consensus 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11585</TotalTime>
  <Words>1135</Words>
  <Application>Microsoft Office PowerPoint</Application>
  <PresentationFormat>Affichage à l'écran (4:3)</PresentationFormat>
  <Paragraphs>197</Paragraphs>
  <Slides>26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Hollanders</dc:creator>
  <cp:lastModifiedBy>Romain Hollanders</cp:lastModifiedBy>
  <cp:revision>77</cp:revision>
  <dcterms:created xsi:type="dcterms:W3CDTF">2014-06-23T07:29:16Z</dcterms:created>
  <dcterms:modified xsi:type="dcterms:W3CDTF">2014-07-01T08:34:20Z</dcterms:modified>
</cp:coreProperties>
</file>